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75" r:id="rId6"/>
  </p:sldMasterIdLst>
  <p:notesMasterIdLst>
    <p:notesMasterId r:id="rId12"/>
  </p:notesMasterIdLst>
  <p:handoutMasterIdLst>
    <p:handoutMasterId r:id="rId13"/>
  </p:handoutMasterIdLst>
  <p:sldIdLst>
    <p:sldId id="315" r:id="rId7"/>
    <p:sldId id="316" r:id="rId8"/>
    <p:sldId id="313" r:id="rId9"/>
    <p:sldId id="317" r:id="rId10"/>
    <p:sldId id="314" r:id="rId11"/>
  </p:sldIdLst>
  <p:sldSz cx="12192000" cy="6858000"/>
  <p:notesSz cx="6794500" cy="99314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ersona Activity" id="{991203E3-65F5-4216-9B21-BFDB295178AD}">
          <p14:sldIdLst>
            <p14:sldId id="315"/>
            <p14:sldId id="316"/>
            <p14:sldId id="313"/>
            <p14:sldId id="317"/>
            <p14:sldId id="31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A9A215-AD97-B1DD-0B55-9DAC431AD336}" name="Nuala Davis" initials="ND" userId="S::nnd10@newcastle.ac.uk::6e56c8cd-9d8b-4488-9bd4-603a6096731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E015D9-B895-47BB-9E8E-F1CAAD56AC20}" v="10" dt="2025-10-03T14:25:39.0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DA90745-DBA4-C765-C307-792E2B365B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F5DAF5-9EEF-4483-2AB2-4020A99494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C034CDBC-FBF2-4E54-BC4C-0DF60B860262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E1756C-4340-04AA-0445-B6400E7394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8"/>
            <a:ext cx="2944283" cy="498294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51AC13-0C1E-1474-1DBF-79C91676E9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8"/>
            <a:ext cx="2944283" cy="498294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69580C15-BB0B-433A-899A-BFAA37C66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865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A1CC4EAA-C2F5-4B91-8879-9CF40777DD8F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5571" tIns="47786" rIns="95571" bIns="477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8"/>
            <a:ext cx="2944283" cy="498294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8"/>
            <a:ext cx="2944283" cy="498294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E8D59902-2C8B-4DC7-8E05-D309B315B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839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Lion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829679-9942-77AF-4C6B-55AA077C5DC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rgbClr val="004273"/>
              </a:gs>
              <a:gs pos="0">
                <a:srgbClr val="003050"/>
              </a:gs>
              <a:gs pos="100000">
                <a:srgbClr val="0091CE"/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33804A-E475-4620-90BA-14C7236A9E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294704"/>
            <a:ext cx="12192000" cy="574476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C9D99-1ADC-64D8-DC9D-FA1FF5D9B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4313"/>
            <a:ext cx="9143996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82C5F-DE69-51CD-03F2-48A48F63F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997888"/>
            <a:ext cx="5819774" cy="76766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Derailed Light" panose="020B0403030101060003" pitchFamily="34" charset="0"/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A82FD9D-1C0E-9822-A174-49DB57823D43}"/>
              </a:ext>
            </a:extLst>
          </p:cNvPr>
          <p:cNvCxnSpPr>
            <a:cxnSpLocks/>
          </p:cNvCxnSpPr>
          <p:nvPr userDrawn="1"/>
        </p:nvCxnSpPr>
        <p:spPr>
          <a:xfrm flipV="1">
            <a:off x="912448" y="0"/>
            <a:ext cx="0" cy="4727448"/>
          </a:xfrm>
          <a:prstGeom prst="line">
            <a:avLst/>
          </a:prstGeom>
          <a:ln w="127000">
            <a:solidFill>
              <a:srgbClr val="C92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B688D38-3E3E-98A2-916D-CE3DBC928A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1663" y="378192"/>
            <a:ext cx="1912677" cy="5432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92C4E1-CA3C-BE4B-A9BA-E62C792EE9AF}"/>
              </a:ext>
            </a:extLst>
          </p:cNvPr>
          <p:cNvSpPr txBox="1"/>
          <p:nvPr userDrawn="1"/>
        </p:nvSpPr>
        <p:spPr>
          <a:xfrm>
            <a:off x="8289524" y="6402456"/>
            <a:ext cx="3431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Derailed" panose="020B0503030101060003" pitchFamily="34" charset="77"/>
              </a:rPr>
              <a:t>   From Newcastle. For the world.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EC53B4B-19F5-5EA5-5BB0-CF96047688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04804" y="1133422"/>
            <a:ext cx="8519068" cy="6021401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3C654B7-6766-3D0F-0761-3DA493BE726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03/10/2025</a:t>
            </a:fld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C05CB58-6641-DEC5-AF57-2FBCD650A6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CFD1703-27C2-D68D-E30C-1A6C0573585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16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2.08333E-7 -0.70394 " pathEditMode="relative" rAng="0" ptsTypes="AA">
                                      <p:cBhvr>
                                        <p:cTn id="6" dur="3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and 3 x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E1BCA-057F-6E1D-A798-7BA1A68F8A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0701" y="1857374"/>
            <a:ext cx="3554772" cy="4193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A5038F4-BF4B-65F0-ADAE-D3630592FBB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278392" y="1857373"/>
            <a:ext cx="3554772" cy="4193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1379A96-8BA2-048F-8DB4-2DF7FF1C7F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042769" y="1857373"/>
            <a:ext cx="3554772" cy="4193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FC6DFA-53D3-D102-D39E-1C2BFA0960C3}"/>
              </a:ext>
            </a:extLst>
          </p:cNvPr>
          <p:cNvSpPr/>
          <p:nvPr userDrawn="1"/>
        </p:nvSpPr>
        <p:spPr>
          <a:xfrm>
            <a:off x="577516" y="6233298"/>
            <a:ext cx="11046820" cy="699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8B2384C-9204-FF6D-D089-9980C86ED9DE}"/>
              </a:ext>
            </a:extLst>
          </p:cNvPr>
          <p:cNvCxnSpPr>
            <a:cxnSpLocks/>
          </p:cNvCxnSpPr>
          <p:nvPr userDrawn="1"/>
        </p:nvCxnSpPr>
        <p:spPr>
          <a:xfrm flipH="1">
            <a:off x="577516" y="685800"/>
            <a:ext cx="1104682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14EC0DF-DF92-9659-FD23-95EA7F7B3E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0742" y="169310"/>
            <a:ext cx="1473566" cy="4185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7111DE-1179-08F4-ED9A-047B51F8D278}"/>
              </a:ext>
            </a:extLst>
          </p:cNvPr>
          <p:cNvSpPr txBox="1"/>
          <p:nvPr userDrawn="1"/>
        </p:nvSpPr>
        <p:spPr>
          <a:xfrm>
            <a:off x="8289524" y="6402456"/>
            <a:ext cx="3431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  <a:latin typeface="Derailed" panose="020B0503030101060003" pitchFamily="34" charset="77"/>
              </a:rPr>
              <a:t>   From Newcastle. For the world.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4D552A0-DDB4-E652-6C84-E40D81A2F2F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03/10/2025</a:t>
            </a:fld>
            <a:endParaRPr lang="en-GB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A7212F5-5091-CA6A-7922-E0AEA09717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0BF5103-450D-00AA-27F7-4E90D61A892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itle Placeholder 25">
            <a:extLst>
              <a:ext uri="{FF2B5EF4-FFF2-40B4-BE49-F238E27FC236}">
                <a16:creationId xmlns:a16="http://schemas.microsoft.com/office/drawing/2014/main" id="{A8BFF69E-DD06-9FD3-2362-DA88B7A32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66" y="895810"/>
            <a:ext cx="10515600" cy="883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47C9CD2-903A-F644-6FBD-7989D1FD90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571" y="186311"/>
            <a:ext cx="9045575" cy="422275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Derailed Light" panose="020B0403030101060003" pitchFamily="34" charset="0"/>
              </a:defRPr>
            </a:lvl1pPr>
            <a:lvl2pPr marL="457205" indent="0">
              <a:buNone/>
              <a:defRPr/>
            </a:lvl2pPr>
            <a:lvl3pPr marL="914411" indent="0">
              <a:buNone/>
              <a:defRPr/>
            </a:lvl3pPr>
            <a:lvl4pPr marL="1371617" indent="0">
              <a:buNone/>
              <a:defRPr/>
            </a:lvl4pPr>
            <a:lvl5pPr marL="1828823" indent="0">
              <a:buNone/>
              <a:defRPr/>
            </a:lvl5pPr>
          </a:lstStyle>
          <a:p>
            <a:pPr lvl="0"/>
            <a:r>
              <a:rPr lang="en-US"/>
              <a:t>Presentation Name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152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on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829679-9942-77AF-4C6B-55AA077C5DC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rgbClr val="004273"/>
              </a:gs>
              <a:gs pos="0">
                <a:srgbClr val="003050"/>
              </a:gs>
              <a:gs pos="100000">
                <a:srgbClr val="0091CE"/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33804A-E475-4620-90BA-14C7236A9E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294704"/>
            <a:ext cx="12192000" cy="574476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C9D99-1ADC-64D8-DC9D-FA1FF5D9B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927072"/>
            <a:ext cx="596445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A82FD9D-1C0E-9822-A174-49DB57823D43}"/>
              </a:ext>
            </a:extLst>
          </p:cNvPr>
          <p:cNvCxnSpPr>
            <a:cxnSpLocks/>
          </p:cNvCxnSpPr>
          <p:nvPr userDrawn="1"/>
        </p:nvCxnSpPr>
        <p:spPr>
          <a:xfrm flipV="1">
            <a:off x="912448" y="-558266"/>
            <a:ext cx="0" cy="4727448"/>
          </a:xfrm>
          <a:prstGeom prst="line">
            <a:avLst/>
          </a:prstGeom>
          <a:ln w="127000">
            <a:solidFill>
              <a:srgbClr val="C92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B688D38-3E3E-98A2-916D-CE3DBC928A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1663" y="378192"/>
            <a:ext cx="1912677" cy="5432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92C4E1-CA3C-BE4B-A9BA-E62C792EE9AF}"/>
              </a:ext>
            </a:extLst>
          </p:cNvPr>
          <p:cNvSpPr txBox="1"/>
          <p:nvPr userDrawn="1"/>
        </p:nvSpPr>
        <p:spPr>
          <a:xfrm>
            <a:off x="8289524" y="6402456"/>
            <a:ext cx="3431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Derailed" panose="020B0503030101060003" pitchFamily="34" charset="77"/>
              </a:rPr>
              <a:t>   From Newcastle. For the world.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EC53B4B-19F5-5EA5-5BB0-CF96047688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04804" y="1133422"/>
            <a:ext cx="8519068" cy="6021401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46D611D-AED8-9F9B-BEE3-7A87D0FD03B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03/10/2025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969741B-DBD9-15D8-A5D7-5A5B90624C8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26668BE-85C6-CF41-520F-167CBB57A6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90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2.08333E-7 -0.70393 " pathEditMode="relative" rAng="0" ptsTypes="AA">
                                      <p:cBhvr>
                                        <p:cTn id="6" dur="3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Cit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wcastle Cityscape">
            <a:extLst>
              <a:ext uri="{FF2B5EF4-FFF2-40B4-BE49-F238E27FC236}">
                <a16:creationId xmlns:a16="http://schemas.microsoft.com/office/drawing/2014/main" id="{EF99EB38-6334-A0DC-181B-3A9705D842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33804A-E475-4620-90BA-14C7236A9E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294704"/>
            <a:ext cx="12192000" cy="574476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688D38-3E3E-98A2-916D-CE3DBC928A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1663" y="378192"/>
            <a:ext cx="1912677" cy="5432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92C4E1-CA3C-BE4B-A9BA-E62C792EE9AF}"/>
              </a:ext>
            </a:extLst>
          </p:cNvPr>
          <p:cNvSpPr txBox="1"/>
          <p:nvPr userDrawn="1"/>
        </p:nvSpPr>
        <p:spPr>
          <a:xfrm>
            <a:off x="8289524" y="6402456"/>
            <a:ext cx="3431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Derailed" panose="020B0503030101060003" pitchFamily="34" charset="77"/>
              </a:rPr>
              <a:t>   From Newcastle. For the world.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3BD4321-1B21-C4D5-5232-2B7A774EDC6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03/10/2025</a:t>
            </a:fld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74AE7ED-1099-210F-EF49-C4B8AEB7EBF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FFA8343-644D-B8C7-5190-667D05F96B7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B1AF48-2F0E-8C4E-6AEA-84D8333E10C5}"/>
              </a:ext>
            </a:extLst>
          </p:cNvPr>
          <p:cNvSpPr>
            <a:spLocks/>
          </p:cNvSpPr>
          <p:nvPr userDrawn="1"/>
        </p:nvSpPr>
        <p:spPr>
          <a:xfrm>
            <a:off x="0" y="2524382"/>
            <a:ext cx="8463065" cy="2232250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BBF230-7B92-F0B2-DD5A-EA0E1FD1F3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2986391"/>
            <a:ext cx="6686144" cy="1328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C266846-0A38-02D3-AECA-6C42BCF8E948}"/>
              </a:ext>
            </a:extLst>
          </p:cNvPr>
          <p:cNvCxnSpPr>
            <a:cxnSpLocks/>
          </p:cNvCxnSpPr>
          <p:nvPr userDrawn="1"/>
        </p:nvCxnSpPr>
        <p:spPr>
          <a:xfrm flipV="1">
            <a:off x="912448" y="-4722868"/>
            <a:ext cx="0" cy="4727448"/>
          </a:xfrm>
          <a:prstGeom prst="line">
            <a:avLst/>
          </a:prstGeom>
          <a:ln w="127000">
            <a:solidFill>
              <a:srgbClr val="C92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756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-0.69415 -0.00209 " pathEditMode="relative" rAng="0" ptsTypes="AA">
                                      <p:cBhvr>
                                        <p:cTn id="6" dur="3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1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-0.69415 -0.00209 " pathEditMode="relative" rAng="0" ptsTypes="AA">
                                      <p:cBhvr>
                                        <p:cTn id="8" dur="3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0.00533 L -0.00065 0.6067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3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Arch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ewcastle University Arches">
            <a:extLst>
              <a:ext uri="{FF2B5EF4-FFF2-40B4-BE49-F238E27FC236}">
                <a16:creationId xmlns:a16="http://schemas.microsoft.com/office/drawing/2014/main" id="{117474B9-0808-A6D3-4A0C-CB3134BE20C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3F43331-0AC2-0402-DF42-8DA9534DC48E}"/>
              </a:ext>
            </a:extLst>
          </p:cNvPr>
          <p:cNvSpPr>
            <a:spLocks/>
          </p:cNvSpPr>
          <p:nvPr userDrawn="1"/>
        </p:nvSpPr>
        <p:spPr>
          <a:xfrm>
            <a:off x="0" y="2524382"/>
            <a:ext cx="8463065" cy="2232250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33804A-E475-4620-90BA-14C7236A9E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294704"/>
            <a:ext cx="12192000" cy="574476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C9D99-1ADC-64D8-DC9D-FA1FF5D9B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2986391"/>
            <a:ext cx="6686144" cy="1328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688D38-3E3E-98A2-916D-CE3DBC928A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1663" y="378192"/>
            <a:ext cx="1912677" cy="5432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92C4E1-CA3C-BE4B-A9BA-E62C792EE9AF}"/>
              </a:ext>
            </a:extLst>
          </p:cNvPr>
          <p:cNvSpPr txBox="1"/>
          <p:nvPr userDrawn="1"/>
        </p:nvSpPr>
        <p:spPr>
          <a:xfrm>
            <a:off x="8289524" y="6402456"/>
            <a:ext cx="3431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Derailed" panose="020B0503030101060003" pitchFamily="34" charset="77"/>
              </a:rPr>
              <a:t>   From Newcastle. For the world.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0842B96-B5FE-1E35-CBEA-91472EF0837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03/10/2025</a:t>
            </a:fld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CC5A30D-E0CD-8A88-10A5-24D3329498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B6168C0-63B7-4C4B-F94F-092E8F737D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054636D-B9F2-D1BB-38B8-113E6628E5F3}"/>
              </a:ext>
            </a:extLst>
          </p:cNvPr>
          <p:cNvCxnSpPr>
            <a:cxnSpLocks/>
          </p:cNvCxnSpPr>
          <p:nvPr userDrawn="1"/>
        </p:nvCxnSpPr>
        <p:spPr>
          <a:xfrm flipV="1">
            <a:off x="912448" y="-4722868"/>
            <a:ext cx="0" cy="4727448"/>
          </a:xfrm>
          <a:prstGeom prst="line">
            <a:avLst/>
          </a:prstGeom>
          <a:ln w="127000">
            <a:solidFill>
              <a:srgbClr val="C92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898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-0.69415 -0.00209 " pathEditMode="relative" rAng="0" ptsTypes="AA">
                                      <p:cBhvr>
                                        <p:cTn id="6" dur="3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1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-0.69415 -0.00209 " pathEditMode="relative" rAng="0" ptsTypes="AA">
                                      <p:cBhvr>
                                        <p:cTn id="8" dur="3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0.00533 L -0.00065 0.6067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3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King's Ga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wcastle University Arches">
            <a:extLst>
              <a:ext uri="{FF2B5EF4-FFF2-40B4-BE49-F238E27FC236}">
                <a16:creationId xmlns:a16="http://schemas.microsoft.com/office/drawing/2014/main" id="{129BD305-8596-6231-A4E1-BD67DC410A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33804A-E475-4620-90BA-14C7236A9E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294704"/>
            <a:ext cx="12192000" cy="574476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688D38-3E3E-98A2-916D-CE3DBC928A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1663" y="378192"/>
            <a:ext cx="1912677" cy="5432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92C4E1-CA3C-BE4B-A9BA-E62C792EE9AF}"/>
              </a:ext>
            </a:extLst>
          </p:cNvPr>
          <p:cNvSpPr txBox="1"/>
          <p:nvPr userDrawn="1"/>
        </p:nvSpPr>
        <p:spPr>
          <a:xfrm>
            <a:off x="8289524" y="6402456"/>
            <a:ext cx="3431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Derailed" panose="020B0503030101060003" pitchFamily="34" charset="77"/>
              </a:rPr>
              <a:t>   From Newcastle. For the world.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28D0930-8341-20BE-80CC-56D3871E14E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03/10/2025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F38AFC6-19EC-D9A7-7C06-4EAFF378FD2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3536E95-67EE-DACF-3441-7F66F0DA37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CF57F7-45DF-22F4-0A57-7398E20B1D74}"/>
              </a:ext>
            </a:extLst>
          </p:cNvPr>
          <p:cNvSpPr>
            <a:spLocks/>
          </p:cNvSpPr>
          <p:nvPr userDrawn="1"/>
        </p:nvSpPr>
        <p:spPr>
          <a:xfrm>
            <a:off x="0" y="2524382"/>
            <a:ext cx="8463065" cy="2232250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D7F13D-305A-FD31-F5CE-903B8290E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2986391"/>
            <a:ext cx="6686144" cy="1328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106751-B68E-56FB-B466-A6467A2BCB3D}"/>
              </a:ext>
            </a:extLst>
          </p:cNvPr>
          <p:cNvCxnSpPr>
            <a:cxnSpLocks/>
          </p:cNvCxnSpPr>
          <p:nvPr userDrawn="1"/>
        </p:nvCxnSpPr>
        <p:spPr>
          <a:xfrm flipV="1">
            <a:off x="912448" y="-4722868"/>
            <a:ext cx="0" cy="4727448"/>
          </a:xfrm>
          <a:prstGeom prst="line">
            <a:avLst/>
          </a:prstGeom>
          <a:ln w="127000">
            <a:solidFill>
              <a:srgbClr val="C92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21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-0.69415 -0.00209 " pathEditMode="relative" rAng="0" ptsTypes="AA">
                                      <p:cBhvr>
                                        <p:cTn id="6" dur="3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1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-0.69415 -0.00209 " pathEditMode="relative" rAng="0" ptsTypes="AA">
                                      <p:cBhvr>
                                        <p:cTn id="8" dur="3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0.00533 L -0.00065 0.6067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3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4284DB1-5ABC-F59D-7199-F9DF6F7177B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03/10/2025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AB30656-7152-8FC6-FBE2-CA84F7BFC6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9EC5824-14DA-A1DF-8052-D7037157099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091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Lion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829679-9942-77AF-4C6B-55AA077C5DC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rgbClr val="004273"/>
              </a:gs>
              <a:gs pos="0">
                <a:srgbClr val="003050"/>
              </a:gs>
              <a:gs pos="100000">
                <a:srgbClr val="0091CE"/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80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EC53B4B-19F5-5EA5-5BB0-CF96047688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04804" y="1133422"/>
            <a:ext cx="8519068" cy="60214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21DD36-FE02-636F-9396-6AA0CC5434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0152" y="381600"/>
            <a:ext cx="1915200" cy="7789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33804A-E475-4620-90BA-14C7236A9E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294704"/>
            <a:ext cx="12192000" cy="574476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C9D99-1ADC-64D8-DC9D-FA1FF5D9B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4313"/>
            <a:ext cx="9143996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82C5F-DE69-51CD-03F2-48A48F63F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997888"/>
            <a:ext cx="5819774" cy="76766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Derailed Light" panose="020B0403030101060003" pitchFamily="34" charset="0"/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B2FC0-E07B-B32F-00F6-45F6DCEA97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2" y="6404476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03/10/2025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E9E52-375B-9771-1CE7-7167665F0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13314" y="6404474"/>
            <a:ext cx="3079348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7EE78-53D2-41A3-C90B-EB59D290E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70340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A82FD9D-1C0E-9822-A174-49DB57823D43}"/>
              </a:ext>
            </a:extLst>
          </p:cNvPr>
          <p:cNvCxnSpPr>
            <a:cxnSpLocks/>
          </p:cNvCxnSpPr>
          <p:nvPr userDrawn="1"/>
        </p:nvCxnSpPr>
        <p:spPr>
          <a:xfrm flipV="1">
            <a:off x="912448" y="0"/>
            <a:ext cx="0" cy="4727448"/>
          </a:xfrm>
          <a:prstGeom prst="line">
            <a:avLst/>
          </a:prstGeom>
          <a:ln w="127000">
            <a:solidFill>
              <a:srgbClr val="C92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96E83FB-26AB-E867-BDDC-9B33AEF537CA}"/>
              </a:ext>
            </a:extLst>
          </p:cNvPr>
          <p:cNvSpPr txBox="1"/>
          <p:nvPr userDrawn="1"/>
        </p:nvSpPr>
        <p:spPr>
          <a:xfrm>
            <a:off x="8107137" y="6402456"/>
            <a:ext cx="3613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Derailed" panose="020B0503030101060003" pitchFamily="34" charset="77"/>
              </a:rPr>
              <a:t>From our University. For the world.</a:t>
            </a:r>
          </a:p>
        </p:txBody>
      </p:sp>
    </p:spTree>
    <p:extLst>
      <p:ext uri="{BB962C8B-B14F-4D97-AF65-F5344CB8AC3E}">
        <p14:creationId xmlns:p14="http://schemas.microsoft.com/office/powerpoint/2010/main" val="25203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2.08333E-7 -0.70394 " pathEditMode="relative" rAng="0" ptsTypes="AA">
                                      <p:cBhvr>
                                        <p:cTn id="6" dur="3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Armstrong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829679-9942-77AF-4C6B-55AA077C5DC6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rgbClr val="004273"/>
              </a:gs>
              <a:gs pos="0">
                <a:srgbClr val="003050"/>
              </a:gs>
              <a:gs pos="100000">
                <a:srgbClr val="0091CE"/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800"/>
          </a:p>
        </p:txBody>
      </p:sp>
      <p:pic>
        <p:nvPicPr>
          <p:cNvPr id="8" name="Picture 7" descr="Newcastle University Arches">
            <a:extLst>
              <a:ext uri="{FF2B5EF4-FFF2-40B4-BE49-F238E27FC236}">
                <a16:creationId xmlns:a16="http://schemas.microsoft.com/office/drawing/2014/main" id="{7ECC159D-1D37-D5A8-2F4F-58F3829982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00" y="0"/>
            <a:ext cx="5080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9707FE-BC55-3ECE-A409-78CE87497D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9239" y="378192"/>
            <a:ext cx="1915200" cy="7789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33804A-E475-4620-90BA-14C7236A9E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294704"/>
            <a:ext cx="12192000" cy="574476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C9D99-1ADC-64D8-DC9D-FA1FF5D9B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4313"/>
            <a:ext cx="4799797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82C5F-DE69-51CD-03F2-48A48F63F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7888"/>
            <a:ext cx="4799797" cy="76766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Derailed Light" panose="020B0403030101060003" pitchFamily="34" charset="0"/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7A42426-305C-7BE6-D7D6-CE2D0C9C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2" y="6404476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03/10/2025</a:t>
            </a:fld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DFD1A5D-4DBE-3E0B-5B70-DBDE110DC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13314" y="6404474"/>
            <a:ext cx="3079348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D04D399-9842-398E-5141-BABA3D9B4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70340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71705B-C709-52B4-1FB8-8AC91E6F625D}"/>
              </a:ext>
            </a:extLst>
          </p:cNvPr>
          <p:cNvSpPr txBox="1"/>
          <p:nvPr userDrawn="1"/>
        </p:nvSpPr>
        <p:spPr>
          <a:xfrm>
            <a:off x="8107137" y="6402456"/>
            <a:ext cx="3613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Derailed" panose="020B0503030101060003" pitchFamily="34" charset="77"/>
              </a:rPr>
              <a:t>From our University. For the world.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851A3DD-A559-EB5B-B5BD-A06AD2114FB0}"/>
              </a:ext>
            </a:extLst>
          </p:cNvPr>
          <p:cNvCxnSpPr>
            <a:cxnSpLocks/>
          </p:cNvCxnSpPr>
          <p:nvPr userDrawn="1"/>
        </p:nvCxnSpPr>
        <p:spPr>
          <a:xfrm flipV="1">
            <a:off x="912448" y="0"/>
            <a:ext cx="0" cy="4727448"/>
          </a:xfrm>
          <a:prstGeom prst="line">
            <a:avLst/>
          </a:prstGeom>
          <a:ln w="127000">
            <a:solidFill>
              <a:srgbClr val="C92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96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2.08333E-7 -0.70394 " pathEditMode="relative" rAng="0" ptsTypes="AA">
                                      <p:cBhvr>
                                        <p:cTn id="6" dur="3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Arches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829679-9942-77AF-4C6B-55AA077C5DC6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rgbClr val="004273"/>
              </a:gs>
              <a:gs pos="0">
                <a:srgbClr val="003050"/>
              </a:gs>
              <a:gs pos="100000">
                <a:srgbClr val="0091CE"/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800"/>
          </a:p>
        </p:txBody>
      </p:sp>
      <p:pic>
        <p:nvPicPr>
          <p:cNvPr id="5" name="Picture 4" descr="Newcastle University Arches">
            <a:extLst>
              <a:ext uri="{FF2B5EF4-FFF2-40B4-BE49-F238E27FC236}">
                <a16:creationId xmlns:a16="http://schemas.microsoft.com/office/drawing/2014/main" id="{FA73F45C-17BE-EB14-316C-802D08188C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00" y="-19972"/>
            <a:ext cx="5080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33804A-E475-4620-90BA-14C7236A9E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294704"/>
            <a:ext cx="12192000" cy="574476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C9D99-1ADC-64D8-DC9D-FA1FF5D9B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4313"/>
            <a:ext cx="4799797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82C5F-DE69-51CD-03F2-48A48F63F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7888"/>
            <a:ext cx="4799797" cy="76766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Derailed Light" panose="020B0403030101060003" pitchFamily="34" charset="0"/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7A42426-305C-7BE6-D7D6-CE2D0C9C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2" y="6404476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03/10/2025</a:t>
            </a:fld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DFD1A5D-4DBE-3E0B-5B70-DBDE110DC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13314" y="6404474"/>
            <a:ext cx="3079348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D04D399-9842-398E-5141-BABA3D9B4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70340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D619BF-9D63-380F-4743-DB128114BC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9239" y="378192"/>
            <a:ext cx="1915200" cy="7789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BF0A41-0358-3C64-B056-07E070CA0745}"/>
              </a:ext>
            </a:extLst>
          </p:cNvPr>
          <p:cNvSpPr txBox="1"/>
          <p:nvPr userDrawn="1"/>
        </p:nvSpPr>
        <p:spPr>
          <a:xfrm>
            <a:off x="8107137" y="6402456"/>
            <a:ext cx="3613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Derailed" panose="020B0503030101060003" pitchFamily="34" charset="77"/>
              </a:rPr>
              <a:t>From our University. For the world.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8E669D-AA50-5084-2858-1EDD91B34CB2}"/>
              </a:ext>
            </a:extLst>
          </p:cNvPr>
          <p:cNvCxnSpPr>
            <a:cxnSpLocks/>
          </p:cNvCxnSpPr>
          <p:nvPr userDrawn="1"/>
        </p:nvCxnSpPr>
        <p:spPr>
          <a:xfrm flipV="1">
            <a:off x="912448" y="0"/>
            <a:ext cx="0" cy="4727448"/>
          </a:xfrm>
          <a:prstGeom prst="line">
            <a:avLst/>
          </a:prstGeom>
          <a:ln w="127000">
            <a:solidFill>
              <a:srgbClr val="C92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62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2.08333E-7 -0.70394 " pathEditMode="relative" rAng="0" ptsTypes="AA">
                                      <p:cBhvr>
                                        <p:cTn id="6" dur="3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Helix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829679-9942-77AF-4C6B-55AA077C5DC6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rgbClr val="004273"/>
              </a:gs>
              <a:gs pos="0">
                <a:srgbClr val="003050"/>
              </a:gs>
              <a:gs pos="100000">
                <a:srgbClr val="0091CE"/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800"/>
          </a:p>
        </p:txBody>
      </p:sp>
      <p:pic>
        <p:nvPicPr>
          <p:cNvPr id="9" name="Picture 8" descr="A group of people walking in front of a building&#10;&#10;Description automatically generated">
            <a:extLst>
              <a:ext uri="{FF2B5EF4-FFF2-40B4-BE49-F238E27FC236}">
                <a16:creationId xmlns:a16="http://schemas.microsoft.com/office/drawing/2014/main" id="{55661858-201D-6DA3-CE6D-8FF54E917F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00" y="0"/>
            <a:ext cx="5080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33804A-E475-4620-90BA-14C7236A9E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294704"/>
            <a:ext cx="12192000" cy="574476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C9D99-1ADC-64D8-DC9D-FA1FF5D9B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4313"/>
            <a:ext cx="4799797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82C5F-DE69-51CD-03F2-48A48F63F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7888"/>
            <a:ext cx="4799797" cy="76766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Derailed Light" panose="020B0403030101060003" pitchFamily="34" charset="0"/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7A42426-305C-7BE6-D7D6-CE2D0C9C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2" y="6404476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03/10/2025</a:t>
            </a:fld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DFD1A5D-4DBE-3E0B-5B70-DBDE110DC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13314" y="6404474"/>
            <a:ext cx="3079348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D04D399-9842-398E-5141-BABA3D9B4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70340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3262FF-0FEE-0D24-B8B2-4601D50206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9239" y="378192"/>
            <a:ext cx="1915200" cy="7789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051CD9-7B03-EFB9-705B-C6E6056DBF09}"/>
              </a:ext>
            </a:extLst>
          </p:cNvPr>
          <p:cNvSpPr txBox="1"/>
          <p:nvPr userDrawn="1"/>
        </p:nvSpPr>
        <p:spPr>
          <a:xfrm>
            <a:off x="8107137" y="6402456"/>
            <a:ext cx="3613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Derailed" panose="020B0503030101060003" pitchFamily="34" charset="77"/>
              </a:rPr>
              <a:t>From our University. For the world.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39BFA10-2703-858D-5C51-21E34F5ADFBC}"/>
              </a:ext>
            </a:extLst>
          </p:cNvPr>
          <p:cNvCxnSpPr>
            <a:cxnSpLocks/>
          </p:cNvCxnSpPr>
          <p:nvPr userDrawn="1"/>
        </p:nvCxnSpPr>
        <p:spPr>
          <a:xfrm flipV="1">
            <a:off x="912448" y="0"/>
            <a:ext cx="0" cy="4727448"/>
          </a:xfrm>
          <a:prstGeom prst="line">
            <a:avLst/>
          </a:prstGeom>
          <a:ln w="127000">
            <a:solidFill>
              <a:srgbClr val="C92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55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2.08333E-7 -0.70394 " pathEditMode="relative" rAng="0" ptsTypes="AA">
                                      <p:cBhvr>
                                        <p:cTn id="6" dur="3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Armstrong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829679-9942-77AF-4C6B-55AA077C5DC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rgbClr val="004273"/>
              </a:gs>
              <a:gs pos="0">
                <a:srgbClr val="003050"/>
              </a:gs>
              <a:gs pos="100000">
                <a:srgbClr val="0091CE"/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800"/>
          </a:p>
        </p:txBody>
      </p:sp>
      <p:pic>
        <p:nvPicPr>
          <p:cNvPr id="14" name="Picture 13" descr="Newcastle University Arches">
            <a:extLst>
              <a:ext uri="{FF2B5EF4-FFF2-40B4-BE49-F238E27FC236}">
                <a16:creationId xmlns:a16="http://schemas.microsoft.com/office/drawing/2014/main" id="{EFE9D616-BCA6-BC65-3F96-099C8F2A8E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00" y="0"/>
            <a:ext cx="5080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33804A-E475-4620-90BA-14C7236A9E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294704"/>
            <a:ext cx="12192000" cy="574476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C9D99-1ADC-64D8-DC9D-FA1FF5D9B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4313"/>
            <a:ext cx="4799797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82C5F-DE69-51CD-03F2-48A48F63F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7888"/>
            <a:ext cx="4799797" cy="76766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Derailed Light" panose="020B0403030101060003" pitchFamily="34" charset="0"/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688D38-3E3E-98A2-916D-CE3DBC928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0165" y="378192"/>
            <a:ext cx="1912677" cy="5432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92C4E1-CA3C-BE4B-A9BA-E62C792EE9AF}"/>
              </a:ext>
            </a:extLst>
          </p:cNvPr>
          <p:cNvSpPr txBox="1"/>
          <p:nvPr userDrawn="1"/>
        </p:nvSpPr>
        <p:spPr>
          <a:xfrm>
            <a:off x="8289524" y="6402456"/>
            <a:ext cx="3431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Derailed" panose="020B0503030101060003" pitchFamily="34" charset="77"/>
              </a:rPr>
              <a:t>   From Newcastle. For the world.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638F5-F397-85C3-D6CE-65AF0807C91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03/10/2025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E1408-AEFC-B08F-95A3-530B4EEF2CA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0D5E5-4D3D-6A99-75FA-3238CA3FC4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F55C84-E557-337C-954F-4DAF7C899635}"/>
              </a:ext>
            </a:extLst>
          </p:cNvPr>
          <p:cNvCxnSpPr>
            <a:cxnSpLocks/>
          </p:cNvCxnSpPr>
          <p:nvPr userDrawn="1"/>
        </p:nvCxnSpPr>
        <p:spPr>
          <a:xfrm flipV="1">
            <a:off x="912448" y="0"/>
            <a:ext cx="0" cy="4727448"/>
          </a:xfrm>
          <a:prstGeom prst="line">
            <a:avLst/>
          </a:prstGeom>
          <a:ln w="127000">
            <a:solidFill>
              <a:srgbClr val="C92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52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2.08333E-7 -0.70394 " pathEditMode="relative" rAng="0" ptsTypes="AA">
                                      <p:cBhvr>
                                        <p:cTn id="6" dur="3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25">
            <a:extLst>
              <a:ext uri="{FF2B5EF4-FFF2-40B4-BE49-F238E27FC236}">
                <a16:creationId xmlns:a16="http://schemas.microsoft.com/office/drawing/2014/main" id="{6108BDAC-53BD-C9D3-45E4-9954D1F7F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66" y="807030"/>
            <a:ext cx="10515600" cy="883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E1BCA-057F-6E1D-A798-7BA1A68F8A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0701" y="1857374"/>
            <a:ext cx="11074670" cy="4193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71FCE0F-700D-2853-DCC9-1B91F9045AD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03/10/2025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77849-C6C6-9345-3286-D68FB321996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FFD38-3D4B-172A-C2DD-E57859ADDDA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667405-35A2-E73D-5A39-AD81287A3C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571" y="186311"/>
            <a:ext cx="9045575" cy="422275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Derailed Light" panose="020B0403030101060003" pitchFamily="34" charset="0"/>
              </a:defRPr>
            </a:lvl1pPr>
            <a:lvl2pPr marL="457205" indent="0">
              <a:buNone/>
              <a:defRPr/>
            </a:lvl2pPr>
            <a:lvl3pPr marL="914411" indent="0">
              <a:buNone/>
              <a:defRPr/>
            </a:lvl3pPr>
            <a:lvl4pPr marL="1371617" indent="0">
              <a:buNone/>
              <a:defRPr/>
            </a:lvl4pPr>
            <a:lvl5pPr marL="1828823" indent="0">
              <a:buNone/>
              <a:defRPr/>
            </a:lvl5pPr>
          </a:lstStyle>
          <a:p>
            <a:pPr lvl="0"/>
            <a:r>
              <a:rPr lang="en-US"/>
              <a:t>Presentation Name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490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25">
            <a:extLst>
              <a:ext uri="{FF2B5EF4-FFF2-40B4-BE49-F238E27FC236}">
                <a16:creationId xmlns:a16="http://schemas.microsoft.com/office/drawing/2014/main" id="{6108BDAC-53BD-C9D3-45E4-9954D1F7F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66" y="807030"/>
            <a:ext cx="10515600" cy="883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E1BCA-057F-6E1D-A798-7BA1A68F8A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0701" y="1857374"/>
            <a:ext cx="5378654" cy="4193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8B92F-24D4-B1A6-CF56-4569691EF6C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55776" y="1857375"/>
            <a:ext cx="5535612" cy="419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AD0902F-AA3F-B093-697F-7CF0AB47B70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03/10/2025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E18D1C0-B3B7-C993-9ED4-B92CB7AC3A3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4020FC2-50E6-094A-E60D-4A6441E1B29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B1A7487-3787-EC28-792B-71E7338F55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571" y="186311"/>
            <a:ext cx="9045575" cy="422275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Derailed Light" panose="020B0403030101060003" pitchFamily="34" charset="0"/>
              </a:defRPr>
            </a:lvl1pPr>
            <a:lvl2pPr marL="457205" indent="0">
              <a:buNone/>
              <a:defRPr/>
            </a:lvl2pPr>
            <a:lvl3pPr marL="914411" indent="0">
              <a:buNone/>
              <a:defRPr/>
            </a:lvl3pPr>
            <a:lvl4pPr marL="1371617" indent="0">
              <a:buNone/>
              <a:defRPr/>
            </a:lvl4pPr>
            <a:lvl5pPr marL="1828823" indent="0">
              <a:buNone/>
              <a:defRPr/>
            </a:lvl5pPr>
          </a:lstStyle>
          <a:p>
            <a:pPr lvl="0"/>
            <a:r>
              <a:rPr lang="en-US"/>
              <a:t>Presentation Name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3976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25">
            <a:extLst>
              <a:ext uri="{FF2B5EF4-FFF2-40B4-BE49-F238E27FC236}">
                <a16:creationId xmlns:a16="http://schemas.microsoft.com/office/drawing/2014/main" id="{6108BDAC-53BD-C9D3-45E4-9954D1F7F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66" y="807030"/>
            <a:ext cx="10515600" cy="883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E1BCA-057F-6E1D-A798-7BA1A68F8A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0701" y="1857374"/>
            <a:ext cx="3554772" cy="4193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A5038F4-BF4B-65F0-ADAE-D3630592FBB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278392" y="1857373"/>
            <a:ext cx="3554772" cy="4193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1379A96-8BA2-048F-8DB4-2DF7FF1C7F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042769" y="1857373"/>
            <a:ext cx="3554772" cy="4193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F117EAF-717D-2A42-197C-DFE33591982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03/10/2025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4BCF882-68A6-F3C9-6430-EE0503C4CA5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6B49B52-52E9-A2A7-1E55-2CFBA4FB575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72893646-7539-6A12-BB8E-24EA52A132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571" y="186311"/>
            <a:ext cx="9045575" cy="422275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Derailed Light" panose="020B0403030101060003" pitchFamily="34" charset="0"/>
              </a:defRPr>
            </a:lvl1pPr>
            <a:lvl2pPr marL="457205" indent="0">
              <a:buNone/>
              <a:defRPr/>
            </a:lvl2pPr>
            <a:lvl3pPr marL="914411" indent="0">
              <a:buNone/>
              <a:defRPr/>
            </a:lvl3pPr>
            <a:lvl4pPr marL="1371617" indent="0">
              <a:buNone/>
              <a:defRPr/>
            </a:lvl4pPr>
            <a:lvl5pPr marL="1828823" indent="0">
              <a:buNone/>
              <a:defRPr/>
            </a:lvl5pPr>
          </a:lstStyle>
          <a:p>
            <a:pPr lvl="0"/>
            <a:r>
              <a:rPr lang="en-US"/>
              <a:t>Presentation Name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19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DFC24EF-1073-293D-64B9-974751FD1A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0742" y="165259"/>
            <a:ext cx="1473566" cy="599333"/>
          </a:xfrm>
          <a:prstGeom prst="rect">
            <a:avLst/>
          </a:prstGeom>
        </p:spPr>
      </p:pic>
      <p:sp>
        <p:nvSpPr>
          <p:cNvPr id="15" name="Title Placeholder 25">
            <a:extLst>
              <a:ext uri="{FF2B5EF4-FFF2-40B4-BE49-F238E27FC236}">
                <a16:creationId xmlns:a16="http://schemas.microsoft.com/office/drawing/2014/main" id="{6108BDAC-53BD-C9D3-45E4-9954D1F7F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66" y="895810"/>
            <a:ext cx="10515600" cy="883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E1BCA-057F-6E1D-A798-7BA1A68F8A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0701" y="1857374"/>
            <a:ext cx="11074670" cy="4193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DA0A90-EEA9-21C6-AA4A-1BA1480B285C}"/>
              </a:ext>
            </a:extLst>
          </p:cNvPr>
          <p:cNvSpPr/>
          <p:nvPr userDrawn="1"/>
        </p:nvSpPr>
        <p:spPr>
          <a:xfrm>
            <a:off x="577516" y="6233298"/>
            <a:ext cx="11046820" cy="699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1993C57-DB39-0A9E-FAD2-DB9B7686D685}"/>
              </a:ext>
            </a:extLst>
          </p:cNvPr>
          <p:cNvCxnSpPr>
            <a:cxnSpLocks/>
          </p:cNvCxnSpPr>
          <p:nvPr userDrawn="1"/>
        </p:nvCxnSpPr>
        <p:spPr>
          <a:xfrm flipH="1">
            <a:off x="577516" y="827848"/>
            <a:ext cx="1104682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D236647-51E5-4497-799E-A42D40DC9BF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03/10/2025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62E8705-F1CA-A6FB-19C9-299FD7468D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F870AF4-C9DD-97D2-222B-42C8508AFA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6BAE83-0ADA-3829-E4A6-3F8A7A118535}"/>
              </a:ext>
            </a:extLst>
          </p:cNvPr>
          <p:cNvSpPr txBox="1"/>
          <p:nvPr userDrawn="1"/>
        </p:nvSpPr>
        <p:spPr>
          <a:xfrm>
            <a:off x="8107137" y="6402456"/>
            <a:ext cx="3613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  <a:latin typeface="Derailed" panose="020B0503030101060003" pitchFamily="34" charset="77"/>
              </a:rPr>
              <a:t>From our University. For the world.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EFC3E18-373C-3549-9EA2-5B6A884B35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571" y="186311"/>
            <a:ext cx="9045575" cy="422275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Derailed Light" panose="020B0403030101060003" pitchFamily="34" charset="0"/>
              </a:defRPr>
            </a:lvl1pPr>
            <a:lvl2pPr marL="457205" indent="0">
              <a:buNone/>
              <a:defRPr/>
            </a:lvl2pPr>
            <a:lvl3pPr marL="914411" indent="0">
              <a:buNone/>
              <a:defRPr/>
            </a:lvl3pPr>
            <a:lvl4pPr marL="1371617" indent="0">
              <a:buNone/>
              <a:defRPr/>
            </a:lvl4pPr>
            <a:lvl5pPr marL="1828823" indent="0">
              <a:buNone/>
              <a:defRPr/>
            </a:lvl5pPr>
          </a:lstStyle>
          <a:p>
            <a:pPr lvl="0"/>
            <a:r>
              <a:rPr lang="en-US"/>
              <a:t>Presentation Name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3657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and 2 x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E1BCA-057F-6E1D-A798-7BA1A68F8A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0701" y="1857374"/>
            <a:ext cx="5378654" cy="4193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8B92F-24D4-B1A6-CF56-4569691EF6C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55776" y="1857375"/>
            <a:ext cx="5535612" cy="419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0E2D1D-B99E-3880-C1BD-EDDB9EC4E7AA}"/>
              </a:ext>
            </a:extLst>
          </p:cNvPr>
          <p:cNvSpPr/>
          <p:nvPr userDrawn="1"/>
        </p:nvSpPr>
        <p:spPr>
          <a:xfrm>
            <a:off x="577516" y="6233298"/>
            <a:ext cx="11046820" cy="699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26C191-ADC8-C193-30A3-E27A377114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0742" y="165259"/>
            <a:ext cx="1473566" cy="599333"/>
          </a:xfrm>
          <a:prstGeom prst="rect">
            <a:avLst/>
          </a:prstGeom>
        </p:spPr>
      </p:pic>
      <p:sp>
        <p:nvSpPr>
          <p:cNvPr id="9" name="Title Placeholder 25">
            <a:extLst>
              <a:ext uri="{FF2B5EF4-FFF2-40B4-BE49-F238E27FC236}">
                <a16:creationId xmlns:a16="http://schemas.microsoft.com/office/drawing/2014/main" id="{1E1D6E5D-F0CF-21C0-E56C-B850ECD5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66" y="895810"/>
            <a:ext cx="10515600" cy="883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7F09CE-580D-4EBD-3E39-13767B9ED974}"/>
              </a:ext>
            </a:extLst>
          </p:cNvPr>
          <p:cNvCxnSpPr>
            <a:cxnSpLocks/>
          </p:cNvCxnSpPr>
          <p:nvPr userDrawn="1"/>
        </p:nvCxnSpPr>
        <p:spPr>
          <a:xfrm flipH="1">
            <a:off x="577516" y="827848"/>
            <a:ext cx="1104682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FC3CBDB-83A9-50EB-A5DA-70A658034A2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03/10/2025</a:t>
            </a:fld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A6C7F5D-DC6C-3D12-C6CD-E2393E8E861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4B12E7D-E570-6B1E-07A1-D5670655738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8759B0-8F87-CAF8-A376-4465B5DD873B}"/>
              </a:ext>
            </a:extLst>
          </p:cNvPr>
          <p:cNvSpPr txBox="1"/>
          <p:nvPr userDrawn="1"/>
        </p:nvSpPr>
        <p:spPr>
          <a:xfrm>
            <a:off x="8107137" y="6402456"/>
            <a:ext cx="3613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  <a:latin typeface="Derailed" panose="020B0503030101060003" pitchFamily="34" charset="77"/>
              </a:rPr>
              <a:t>From our University. For the world.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AACC2F9-BBEC-F7D1-8921-8772614375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571" y="186311"/>
            <a:ext cx="9045575" cy="422275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Derailed Light" panose="020B0403030101060003" pitchFamily="34" charset="0"/>
              </a:defRPr>
            </a:lvl1pPr>
            <a:lvl2pPr marL="457205" indent="0">
              <a:buNone/>
              <a:defRPr/>
            </a:lvl2pPr>
            <a:lvl3pPr marL="914411" indent="0">
              <a:buNone/>
              <a:defRPr/>
            </a:lvl3pPr>
            <a:lvl4pPr marL="1371617" indent="0">
              <a:buNone/>
              <a:defRPr/>
            </a:lvl4pPr>
            <a:lvl5pPr marL="1828823" indent="0">
              <a:buNone/>
              <a:defRPr/>
            </a:lvl5pPr>
          </a:lstStyle>
          <a:p>
            <a:pPr lvl="0"/>
            <a:r>
              <a:rPr lang="en-US"/>
              <a:t>Presentation Name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453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and 3 x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E1BCA-057F-6E1D-A798-7BA1A68F8A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0701" y="1857374"/>
            <a:ext cx="3554772" cy="4193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A5038F4-BF4B-65F0-ADAE-D3630592FBB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278392" y="1857373"/>
            <a:ext cx="3554772" cy="4193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1379A96-8BA2-048F-8DB4-2DF7FF1C7F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042769" y="1857373"/>
            <a:ext cx="3554772" cy="4193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FC6DFA-53D3-D102-D39E-1C2BFA0960C3}"/>
              </a:ext>
            </a:extLst>
          </p:cNvPr>
          <p:cNvSpPr/>
          <p:nvPr userDrawn="1"/>
        </p:nvSpPr>
        <p:spPr>
          <a:xfrm>
            <a:off x="577516" y="6233298"/>
            <a:ext cx="11046820" cy="699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770DC1-196A-E393-D83A-53EF6D80C9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0742" y="165259"/>
            <a:ext cx="1473566" cy="599333"/>
          </a:xfrm>
          <a:prstGeom prst="rect">
            <a:avLst/>
          </a:prstGeom>
        </p:spPr>
      </p:pic>
      <p:sp>
        <p:nvSpPr>
          <p:cNvPr id="10" name="Title Placeholder 25">
            <a:extLst>
              <a:ext uri="{FF2B5EF4-FFF2-40B4-BE49-F238E27FC236}">
                <a16:creationId xmlns:a16="http://schemas.microsoft.com/office/drawing/2014/main" id="{D6181B84-8074-36F2-0ABF-04FA4C04E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66" y="895810"/>
            <a:ext cx="10515600" cy="883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779B73-5EE1-CF64-73A3-B04D6337CB77}"/>
              </a:ext>
            </a:extLst>
          </p:cNvPr>
          <p:cNvCxnSpPr>
            <a:cxnSpLocks/>
          </p:cNvCxnSpPr>
          <p:nvPr userDrawn="1"/>
        </p:nvCxnSpPr>
        <p:spPr>
          <a:xfrm flipH="1">
            <a:off x="577516" y="827848"/>
            <a:ext cx="1104682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CDE52C98-A32C-2D9D-03C9-2E6CE0F5A59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03/10/2025</a:t>
            </a:fld>
            <a:endParaRPr lang="en-GB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B8AB19A2-B59A-CE95-2922-4D2837B1E70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E381B6DD-24DC-0C2A-BF44-BB9DAD77FBB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24E0F8-13B4-EF02-92FF-9442AB7DCF82}"/>
              </a:ext>
            </a:extLst>
          </p:cNvPr>
          <p:cNvSpPr txBox="1"/>
          <p:nvPr userDrawn="1"/>
        </p:nvSpPr>
        <p:spPr>
          <a:xfrm>
            <a:off x="8107137" y="6402456"/>
            <a:ext cx="3613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  <a:latin typeface="Derailed" panose="020B0503030101060003" pitchFamily="34" charset="77"/>
              </a:rPr>
              <a:t>From our University. For the world.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AB1B1164-3F69-DD50-473A-EE55BDF687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571" y="186311"/>
            <a:ext cx="9045575" cy="422275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Derailed Light" panose="020B0403030101060003" pitchFamily="34" charset="0"/>
              </a:defRPr>
            </a:lvl1pPr>
            <a:lvl2pPr marL="457205" indent="0">
              <a:buNone/>
              <a:defRPr/>
            </a:lvl2pPr>
            <a:lvl3pPr marL="914411" indent="0">
              <a:buNone/>
              <a:defRPr/>
            </a:lvl3pPr>
            <a:lvl4pPr marL="1371617" indent="0">
              <a:buNone/>
              <a:defRPr/>
            </a:lvl4pPr>
            <a:lvl5pPr marL="1828823" indent="0">
              <a:buNone/>
              <a:defRPr/>
            </a:lvl5pPr>
          </a:lstStyle>
          <a:p>
            <a:pPr lvl="0"/>
            <a:r>
              <a:rPr lang="en-US"/>
              <a:t>Presentation Name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308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on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829679-9942-77AF-4C6B-55AA077C5DC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rgbClr val="004273"/>
              </a:gs>
              <a:gs pos="0">
                <a:srgbClr val="003050"/>
              </a:gs>
              <a:gs pos="100000">
                <a:srgbClr val="0091CE"/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80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EC53B4B-19F5-5EA5-5BB0-CF96047688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04804" y="1133422"/>
            <a:ext cx="8519068" cy="60214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33804A-E475-4620-90BA-14C7236A9E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294704"/>
            <a:ext cx="12192000" cy="574476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C9D99-1ADC-64D8-DC9D-FA1FF5D9B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927072"/>
            <a:ext cx="596445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A82FD9D-1C0E-9822-A174-49DB57823D43}"/>
              </a:ext>
            </a:extLst>
          </p:cNvPr>
          <p:cNvCxnSpPr>
            <a:cxnSpLocks/>
          </p:cNvCxnSpPr>
          <p:nvPr userDrawn="1"/>
        </p:nvCxnSpPr>
        <p:spPr>
          <a:xfrm flipV="1">
            <a:off x="912448" y="-558266"/>
            <a:ext cx="0" cy="4727448"/>
          </a:xfrm>
          <a:prstGeom prst="line">
            <a:avLst/>
          </a:prstGeom>
          <a:ln w="127000">
            <a:solidFill>
              <a:srgbClr val="C92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79E8807-F48D-B515-DE42-287B8D2EB8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5664" y="381600"/>
            <a:ext cx="1915200" cy="778956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B55E6DBC-8C0E-A8A3-6ABD-297734B69FC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03/10/2025</a:t>
            </a:fld>
            <a:endParaRPr lang="en-GB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582EBE4-0944-5D4E-8DB2-F47F79736C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444DEA8-5CC3-3139-D65A-63A2E875F13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6EBAB4-6ABF-9E3F-C13C-95AA6B094F29}"/>
              </a:ext>
            </a:extLst>
          </p:cNvPr>
          <p:cNvSpPr txBox="1"/>
          <p:nvPr userDrawn="1"/>
        </p:nvSpPr>
        <p:spPr>
          <a:xfrm>
            <a:off x="8107137" y="6402456"/>
            <a:ext cx="3613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Derailed" panose="020B0503030101060003" pitchFamily="34" charset="77"/>
              </a:rPr>
              <a:t>From our University. For the world.</a:t>
            </a:r>
          </a:p>
        </p:txBody>
      </p:sp>
    </p:spTree>
    <p:extLst>
      <p:ext uri="{BB962C8B-B14F-4D97-AF65-F5344CB8AC3E}">
        <p14:creationId xmlns:p14="http://schemas.microsoft.com/office/powerpoint/2010/main" val="166317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2.08333E-7 -0.70393 " pathEditMode="relative" rAng="0" ptsTypes="AA">
                                      <p:cBhvr>
                                        <p:cTn id="6" dur="3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Cit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castle Cityscape">
            <a:extLst>
              <a:ext uri="{FF2B5EF4-FFF2-40B4-BE49-F238E27FC236}">
                <a16:creationId xmlns:a16="http://schemas.microsoft.com/office/drawing/2014/main" id="{6A466605-B8A7-A4B8-B35F-29D96A275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33804A-E475-4620-90BA-14C7236A9E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294704"/>
            <a:ext cx="12192000" cy="574476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6FEAC8-6832-3A9F-89A6-C21DEE7078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5664" y="381600"/>
            <a:ext cx="1915200" cy="778956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A4B1C368-B8B2-C8D5-30FF-949184DC4F1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03/10/2025</a:t>
            </a:fld>
            <a:endParaRPr lang="en-GB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B03C8FB-9BBF-1592-EFBB-B1A969C168A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7D2074D-04B1-6730-017C-6CD9126C31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4BC488-DE39-32A6-E1F5-8DDBE7A09251}"/>
              </a:ext>
            </a:extLst>
          </p:cNvPr>
          <p:cNvSpPr txBox="1"/>
          <p:nvPr userDrawn="1"/>
        </p:nvSpPr>
        <p:spPr>
          <a:xfrm>
            <a:off x="8107137" y="6402456"/>
            <a:ext cx="3613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Derailed" panose="020B0503030101060003" pitchFamily="34" charset="77"/>
              </a:rPr>
              <a:t>From our University. For the world.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B46D77-994D-3C16-4F47-4D02D7CC69CE}"/>
              </a:ext>
            </a:extLst>
          </p:cNvPr>
          <p:cNvSpPr>
            <a:spLocks/>
          </p:cNvSpPr>
          <p:nvPr userDrawn="1"/>
        </p:nvSpPr>
        <p:spPr>
          <a:xfrm>
            <a:off x="0" y="2524382"/>
            <a:ext cx="8463065" cy="2232250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A937C66-93CE-D50C-40FB-36028002A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2986391"/>
            <a:ext cx="6686144" cy="1328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42D7E0-B389-BDF3-5561-D257C27986EA}"/>
              </a:ext>
            </a:extLst>
          </p:cNvPr>
          <p:cNvCxnSpPr>
            <a:cxnSpLocks/>
          </p:cNvCxnSpPr>
          <p:nvPr userDrawn="1"/>
        </p:nvCxnSpPr>
        <p:spPr>
          <a:xfrm flipV="1">
            <a:off x="912448" y="-4722868"/>
            <a:ext cx="0" cy="4727448"/>
          </a:xfrm>
          <a:prstGeom prst="line">
            <a:avLst/>
          </a:prstGeom>
          <a:ln w="127000">
            <a:solidFill>
              <a:srgbClr val="C92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70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-0.69415 -0.00209 " pathEditMode="relative" rAng="0" ptsTypes="AA">
                                      <p:cBhvr>
                                        <p:cTn id="6" dur="3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1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-0.69415 -0.00209 " pathEditMode="relative" rAng="0" ptsTypes="AA">
                                      <p:cBhvr>
                                        <p:cTn id="8" dur="3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0.00533 L -0.00065 0.6067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3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Arch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castle University Arches">
            <a:extLst>
              <a:ext uri="{FF2B5EF4-FFF2-40B4-BE49-F238E27FC236}">
                <a16:creationId xmlns:a16="http://schemas.microsoft.com/office/drawing/2014/main" id="{5FD6CC66-C358-FFF2-F5A8-D06837BC94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33804A-E475-4620-90BA-14C7236A9E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294704"/>
            <a:ext cx="12192000" cy="574476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14122F-9D5D-BF03-AC3D-BF4C4A48D2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5664" y="381600"/>
            <a:ext cx="1915200" cy="778956"/>
          </a:xfrm>
          <a:prstGeom prst="rect">
            <a:avLst/>
          </a:prstGeom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94FDC049-3D02-23BE-3223-7456E8097C3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03/10/2025</a:t>
            </a:fld>
            <a:endParaRPr lang="en-GB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4AC3E614-F4BF-7ABD-B169-93A77D4ED65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57307FC-ACCB-88A2-E367-975504A45B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D68134-0233-2694-630B-FDB750B325A2}"/>
              </a:ext>
            </a:extLst>
          </p:cNvPr>
          <p:cNvSpPr txBox="1"/>
          <p:nvPr userDrawn="1"/>
        </p:nvSpPr>
        <p:spPr>
          <a:xfrm>
            <a:off x="8107137" y="6402456"/>
            <a:ext cx="3613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Derailed" panose="020B0503030101060003" pitchFamily="34" charset="77"/>
              </a:rPr>
              <a:t>From our University. For the world.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67BC42-126E-BBFF-C369-D0D48DEBE547}"/>
              </a:ext>
            </a:extLst>
          </p:cNvPr>
          <p:cNvSpPr>
            <a:spLocks/>
          </p:cNvSpPr>
          <p:nvPr userDrawn="1"/>
        </p:nvSpPr>
        <p:spPr>
          <a:xfrm>
            <a:off x="0" y="2524382"/>
            <a:ext cx="8463065" cy="2232250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9D76AE7-9B65-2C03-E798-673660B069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2986391"/>
            <a:ext cx="6686144" cy="1328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F4437F-FE34-A6A7-BD59-36EB6C95FF3E}"/>
              </a:ext>
            </a:extLst>
          </p:cNvPr>
          <p:cNvCxnSpPr>
            <a:cxnSpLocks/>
          </p:cNvCxnSpPr>
          <p:nvPr userDrawn="1"/>
        </p:nvCxnSpPr>
        <p:spPr>
          <a:xfrm flipV="1">
            <a:off x="912448" y="-4722868"/>
            <a:ext cx="0" cy="4727448"/>
          </a:xfrm>
          <a:prstGeom prst="line">
            <a:avLst/>
          </a:prstGeom>
          <a:ln w="127000">
            <a:solidFill>
              <a:srgbClr val="C92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440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-0.69415 -0.00209 " pathEditMode="relative" rAng="0" ptsTypes="AA">
                                      <p:cBhvr>
                                        <p:cTn id="6" dur="3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1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-0.69415 -0.00209 " pathEditMode="relative" rAng="0" ptsTypes="AA">
                                      <p:cBhvr>
                                        <p:cTn id="8" dur="3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0.00533 L -0.00065 0.6067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3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King's Ga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ewcastle University Arches">
            <a:extLst>
              <a:ext uri="{FF2B5EF4-FFF2-40B4-BE49-F238E27FC236}">
                <a16:creationId xmlns:a16="http://schemas.microsoft.com/office/drawing/2014/main" id="{86EC979D-1A4D-4D50-B63C-71F1DC5A1A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33804A-E475-4620-90BA-14C7236A9E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294704"/>
            <a:ext cx="12192000" cy="574476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92C4E1-CA3C-BE4B-A9BA-E62C792EE9AF}"/>
              </a:ext>
            </a:extLst>
          </p:cNvPr>
          <p:cNvSpPr txBox="1"/>
          <p:nvPr userDrawn="1"/>
        </p:nvSpPr>
        <p:spPr>
          <a:xfrm>
            <a:off x="8107137" y="6402456"/>
            <a:ext cx="3613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Derailed" panose="020B0503030101060003" pitchFamily="34" charset="77"/>
              </a:rPr>
              <a:t>From our University. For the world.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F62966-0544-EEC6-F82B-7D2CDA9857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5664" y="381600"/>
            <a:ext cx="1915200" cy="778956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D54DDD3-AD8E-D46D-629C-7377EFAF883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03/10/2025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96D8D5A-42B6-EA13-B1E2-BD3CAB461BA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6AAAD07-D79C-99F6-B02B-E66687CA2D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6C864C-6C52-6EB2-2C47-679B1AC98159}"/>
              </a:ext>
            </a:extLst>
          </p:cNvPr>
          <p:cNvSpPr>
            <a:spLocks/>
          </p:cNvSpPr>
          <p:nvPr userDrawn="1"/>
        </p:nvSpPr>
        <p:spPr>
          <a:xfrm>
            <a:off x="0" y="2524382"/>
            <a:ext cx="8463065" cy="2232250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058A3D-6BEA-3643-A9E5-AF95B77E28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2986391"/>
            <a:ext cx="6686144" cy="1328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1E3A6-5212-3D30-C63A-46FD2E329DC1}"/>
              </a:ext>
            </a:extLst>
          </p:cNvPr>
          <p:cNvCxnSpPr>
            <a:cxnSpLocks/>
          </p:cNvCxnSpPr>
          <p:nvPr userDrawn="1"/>
        </p:nvCxnSpPr>
        <p:spPr>
          <a:xfrm flipV="1">
            <a:off x="912448" y="-4722868"/>
            <a:ext cx="0" cy="4727448"/>
          </a:xfrm>
          <a:prstGeom prst="line">
            <a:avLst/>
          </a:prstGeom>
          <a:ln w="127000">
            <a:solidFill>
              <a:srgbClr val="C92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97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-0.69415 -0.00209 " pathEditMode="relative" rAng="0" ptsTypes="AA">
                                      <p:cBhvr>
                                        <p:cTn id="6" dur="3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1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-0.69415 -0.00209 " pathEditMode="relative" rAng="0" ptsTypes="AA">
                                      <p:cBhvr>
                                        <p:cTn id="8" dur="3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0.00533 L -0.00065 0.6067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3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Arches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829679-9942-77AF-4C6B-55AA077C5DC6}"/>
              </a:ext>
            </a:extLst>
          </p:cNvPr>
          <p:cNvSpPr>
            <a:spLocks/>
          </p:cNvSpPr>
          <p:nvPr userDrawn="1"/>
        </p:nvSpPr>
        <p:spPr>
          <a:xfrm>
            <a:off x="43544" y="0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rgbClr val="004273"/>
              </a:gs>
              <a:gs pos="0">
                <a:srgbClr val="003050"/>
              </a:gs>
              <a:gs pos="100000">
                <a:srgbClr val="0091CE"/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800"/>
          </a:p>
        </p:txBody>
      </p:sp>
      <p:pic>
        <p:nvPicPr>
          <p:cNvPr id="14" name="Picture 13" descr="Newcastle University Arches">
            <a:extLst>
              <a:ext uri="{FF2B5EF4-FFF2-40B4-BE49-F238E27FC236}">
                <a16:creationId xmlns:a16="http://schemas.microsoft.com/office/drawing/2014/main" id="{A2DDBE0B-439A-D5F8-3F89-CA4DBFDDAD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00" y="-19972"/>
            <a:ext cx="5080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33804A-E475-4620-90BA-14C7236A9E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294704"/>
            <a:ext cx="12192000" cy="574476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C9D99-1ADC-64D8-DC9D-FA1FF5D9B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4313"/>
            <a:ext cx="4799797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82C5F-DE69-51CD-03F2-48A48F63F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7888"/>
            <a:ext cx="4799797" cy="76766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Derailed Light" panose="020B0403030101060003" pitchFamily="34" charset="0"/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688D38-3E3E-98A2-916D-CE3DBC928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0165" y="378192"/>
            <a:ext cx="1912677" cy="5432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92C4E1-CA3C-BE4B-A9BA-E62C792EE9AF}"/>
              </a:ext>
            </a:extLst>
          </p:cNvPr>
          <p:cNvSpPr txBox="1"/>
          <p:nvPr userDrawn="1"/>
        </p:nvSpPr>
        <p:spPr>
          <a:xfrm>
            <a:off x="8289524" y="6402456"/>
            <a:ext cx="3431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Derailed" panose="020B0503030101060003" pitchFamily="34" charset="77"/>
              </a:rPr>
              <a:t>   From Newcastle. For the world.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9EFE649-362A-C9F8-84D2-DA4D7BB413C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03/10/2025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E32D6E6-344C-5A86-C5BA-9B17D0EC6E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3D1421D-829F-A8EC-EF42-6A389E5EDE0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2CDF995-8303-90A9-AC96-8763E0CDC7FC}"/>
              </a:ext>
            </a:extLst>
          </p:cNvPr>
          <p:cNvCxnSpPr>
            <a:cxnSpLocks/>
          </p:cNvCxnSpPr>
          <p:nvPr userDrawn="1"/>
        </p:nvCxnSpPr>
        <p:spPr>
          <a:xfrm flipV="1">
            <a:off x="912448" y="0"/>
            <a:ext cx="0" cy="4727448"/>
          </a:xfrm>
          <a:prstGeom prst="line">
            <a:avLst/>
          </a:prstGeom>
          <a:ln w="127000">
            <a:solidFill>
              <a:srgbClr val="C92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49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2.08333E-7 -0.70394 " pathEditMode="relative" rAng="0" ptsTypes="AA">
                                      <p:cBhvr>
                                        <p:cTn id="6" dur="3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Helix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829679-9942-77AF-4C6B-55AA077C5DC6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rgbClr val="004273"/>
              </a:gs>
              <a:gs pos="0">
                <a:srgbClr val="003050"/>
              </a:gs>
              <a:gs pos="100000">
                <a:srgbClr val="0091CE"/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800"/>
          </a:p>
        </p:txBody>
      </p:sp>
      <p:pic>
        <p:nvPicPr>
          <p:cNvPr id="14" name="Picture 13" descr="A group of people walking in front of a building&#10;&#10;Description automatically generated">
            <a:extLst>
              <a:ext uri="{FF2B5EF4-FFF2-40B4-BE49-F238E27FC236}">
                <a16:creationId xmlns:a16="http://schemas.microsoft.com/office/drawing/2014/main" id="{00500CD6-A5AC-0904-EA13-4A14EB2F5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00" y="0"/>
            <a:ext cx="5080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33804A-E475-4620-90BA-14C7236A9E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294704"/>
            <a:ext cx="12192000" cy="574476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C9D99-1ADC-64D8-DC9D-FA1FF5D9B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4313"/>
            <a:ext cx="4799797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82C5F-DE69-51CD-03F2-48A48F63F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7888"/>
            <a:ext cx="4799797" cy="76766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Derailed Light" panose="020B0403030101060003" pitchFamily="34" charset="0"/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688D38-3E3E-98A2-916D-CE3DBC928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0165" y="378192"/>
            <a:ext cx="1912677" cy="5432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92C4E1-CA3C-BE4B-A9BA-E62C792EE9AF}"/>
              </a:ext>
            </a:extLst>
          </p:cNvPr>
          <p:cNvSpPr txBox="1"/>
          <p:nvPr userDrawn="1"/>
        </p:nvSpPr>
        <p:spPr>
          <a:xfrm>
            <a:off x="8289524" y="6402456"/>
            <a:ext cx="3431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Derailed" panose="020B0503030101060003" pitchFamily="34" charset="77"/>
              </a:rPr>
              <a:t>   From Newcastle. For the world.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2E9B4-74C4-1F28-BDAC-C524D4BC182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03/10/2025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5429C-2501-75E9-56F3-16AB4EC771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3164727-76C0-BA83-5A77-68C24B7458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259A67F-65F0-72C7-6867-0AC031F903DA}"/>
              </a:ext>
            </a:extLst>
          </p:cNvPr>
          <p:cNvCxnSpPr>
            <a:cxnSpLocks/>
          </p:cNvCxnSpPr>
          <p:nvPr userDrawn="1"/>
        </p:nvCxnSpPr>
        <p:spPr>
          <a:xfrm flipV="1">
            <a:off x="912448" y="0"/>
            <a:ext cx="0" cy="4727448"/>
          </a:xfrm>
          <a:prstGeom prst="line">
            <a:avLst/>
          </a:prstGeom>
          <a:ln w="127000">
            <a:solidFill>
              <a:srgbClr val="C92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41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2.08333E-7 -0.70394 " pathEditMode="relative" rAng="0" ptsTypes="AA">
                                      <p:cBhvr>
                                        <p:cTn id="6" dur="3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25">
            <a:extLst>
              <a:ext uri="{FF2B5EF4-FFF2-40B4-BE49-F238E27FC236}">
                <a16:creationId xmlns:a16="http://schemas.microsoft.com/office/drawing/2014/main" id="{6108BDAC-53BD-C9D3-45E4-9954D1F7F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66" y="807030"/>
            <a:ext cx="10515600" cy="883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E1BCA-057F-6E1D-A798-7BA1A68F8A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0701" y="1857374"/>
            <a:ext cx="11074670" cy="4193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670CF57-D16D-8515-14B1-03E6778D137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03/10/2025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F9AD8-B58E-EE4F-3EB3-FD7F53F56D9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48C7E-E8AC-CDE1-4233-3BC9E960C0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5370308-87DB-F072-D5C9-25406B5AF8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571" y="186311"/>
            <a:ext cx="9045575" cy="422275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Derailed Light" panose="020B0403030101060003" pitchFamily="34" charset="0"/>
              </a:defRPr>
            </a:lvl1pPr>
            <a:lvl2pPr marL="457205" indent="0">
              <a:buNone/>
              <a:defRPr/>
            </a:lvl2pPr>
            <a:lvl3pPr marL="914411" indent="0">
              <a:buNone/>
              <a:defRPr/>
            </a:lvl3pPr>
            <a:lvl4pPr marL="1371617" indent="0">
              <a:buNone/>
              <a:defRPr/>
            </a:lvl4pPr>
            <a:lvl5pPr marL="1828823" indent="0">
              <a:buNone/>
              <a:defRPr/>
            </a:lvl5pPr>
          </a:lstStyle>
          <a:p>
            <a:pPr lvl="0"/>
            <a:r>
              <a:rPr lang="en-US"/>
              <a:t>Presentation Name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32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25">
            <a:extLst>
              <a:ext uri="{FF2B5EF4-FFF2-40B4-BE49-F238E27FC236}">
                <a16:creationId xmlns:a16="http://schemas.microsoft.com/office/drawing/2014/main" id="{6108BDAC-53BD-C9D3-45E4-9954D1F7F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66" y="807030"/>
            <a:ext cx="10515600" cy="883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E1BCA-057F-6E1D-A798-7BA1A68F8A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0701" y="1857374"/>
            <a:ext cx="5378654" cy="4193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8B92F-24D4-B1A6-CF56-4569691EF6C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55776" y="1857375"/>
            <a:ext cx="5535612" cy="419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40400FE-5AFF-87BE-A1EA-C1174C5C5DA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03/10/2025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707353D-119C-314E-BD3C-5B000F25388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B9A6FE8-C18C-1166-DA44-D181371CC5E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A05F247-F093-53F6-047E-4F7E21F4EA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571" y="186311"/>
            <a:ext cx="9045575" cy="422275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Derailed Light" panose="020B0403030101060003" pitchFamily="34" charset="0"/>
              </a:defRPr>
            </a:lvl1pPr>
            <a:lvl2pPr marL="457205" indent="0">
              <a:buNone/>
              <a:defRPr/>
            </a:lvl2pPr>
            <a:lvl3pPr marL="914411" indent="0">
              <a:buNone/>
              <a:defRPr/>
            </a:lvl3pPr>
            <a:lvl4pPr marL="1371617" indent="0">
              <a:buNone/>
              <a:defRPr/>
            </a:lvl4pPr>
            <a:lvl5pPr marL="1828823" indent="0">
              <a:buNone/>
              <a:defRPr/>
            </a:lvl5pPr>
          </a:lstStyle>
          <a:p>
            <a:pPr lvl="0"/>
            <a:r>
              <a:rPr lang="en-US"/>
              <a:t>Presentation Name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715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25">
            <a:extLst>
              <a:ext uri="{FF2B5EF4-FFF2-40B4-BE49-F238E27FC236}">
                <a16:creationId xmlns:a16="http://schemas.microsoft.com/office/drawing/2014/main" id="{6108BDAC-53BD-C9D3-45E4-9954D1F7F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66" y="807030"/>
            <a:ext cx="10515600" cy="883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E1BCA-057F-6E1D-A798-7BA1A68F8A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0701" y="1857374"/>
            <a:ext cx="3554772" cy="4193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A5038F4-BF4B-65F0-ADAE-D3630592FBB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278392" y="1857373"/>
            <a:ext cx="3554772" cy="4193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1379A96-8BA2-048F-8DB4-2DF7FF1C7F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042769" y="1857373"/>
            <a:ext cx="3554772" cy="4193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72DC17D-D620-C46C-B93B-BDB06A93109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03/10/2025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A941EC5-359B-427D-CB3F-355D5063BE5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39EDF68-9BBA-FF48-E44F-9696E1AEBBA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14785E77-E2A0-BB0B-0FBD-5792680A01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571" y="186311"/>
            <a:ext cx="9045575" cy="422275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Derailed Light" panose="020B0403030101060003" pitchFamily="34" charset="0"/>
              </a:defRPr>
            </a:lvl1pPr>
            <a:lvl2pPr marL="457205" indent="0">
              <a:buNone/>
              <a:defRPr/>
            </a:lvl2pPr>
            <a:lvl3pPr marL="914411" indent="0">
              <a:buNone/>
              <a:defRPr/>
            </a:lvl3pPr>
            <a:lvl4pPr marL="1371617" indent="0">
              <a:buNone/>
              <a:defRPr/>
            </a:lvl4pPr>
            <a:lvl5pPr marL="1828823" indent="0">
              <a:buNone/>
              <a:defRPr/>
            </a:lvl5pPr>
          </a:lstStyle>
          <a:p>
            <a:pPr lvl="0"/>
            <a:r>
              <a:rPr lang="en-US"/>
              <a:t>Presentation Name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3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E1BCA-057F-6E1D-A798-7BA1A68F8A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0701" y="1857374"/>
            <a:ext cx="11074670" cy="4193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DA0A90-EEA9-21C6-AA4A-1BA1480B285C}"/>
              </a:ext>
            </a:extLst>
          </p:cNvPr>
          <p:cNvSpPr/>
          <p:nvPr userDrawn="1"/>
        </p:nvSpPr>
        <p:spPr>
          <a:xfrm>
            <a:off x="577516" y="6233298"/>
            <a:ext cx="11046820" cy="699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1993C57-DB39-0A9E-FAD2-DB9B7686D685}"/>
              </a:ext>
            </a:extLst>
          </p:cNvPr>
          <p:cNvCxnSpPr>
            <a:cxnSpLocks/>
          </p:cNvCxnSpPr>
          <p:nvPr userDrawn="1"/>
        </p:nvCxnSpPr>
        <p:spPr>
          <a:xfrm flipH="1">
            <a:off x="577516" y="685800"/>
            <a:ext cx="1104682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86A0183-3DC6-C087-2A63-612C524C81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0742" y="169310"/>
            <a:ext cx="1473566" cy="4185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DACEDB-67F4-B0F3-451B-42044C557BB9}"/>
              </a:ext>
            </a:extLst>
          </p:cNvPr>
          <p:cNvSpPr txBox="1"/>
          <p:nvPr userDrawn="1"/>
        </p:nvSpPr>
        <p:spPr>
          <a:xfrm>
            <a:off x="8289524" y="6402456"/>
            <a:ext cx="3431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  <a:latin typeface="Derailed" panose="020B0503030101060003" pitchFamily="34" charset="77"/>
              </a:rPr>
              <a:t>   From Newcastle. For the world.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573A5EE-4342-DE6C-BBF2-147026A211D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03/10/2025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84FA823-9F66-85FD-758E-3F11BFE0C6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C990419-9D10-AFBC-951E-C2A36BA9DD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itle Placeholder 25">
            <a:extLst>
              <a:ext uri="{FF2B5EF4-FFF2-40B4-BE49-F238E27FC236}">
                <a16:creationId xmlns:a16="http://schemas.microsoft.com/office/drawing/2014/main" id="{D539933D-A84E-DCF5-3667-EF8C43FD4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66" y="895810"/>
            <a:ext cx="10515600" cy="883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3C0F89A9-D8BF-6A7F-6991-5BAA87817E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571" y="186311"/>
            <a:ext cx="9045575" cy="422275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Derailed Light" panose="020B0403030101060003" pitchFamily="34" charset="0"/>
              </a:defRPr>
            </a:lvl1pPr>
            <a:lvl2pPr marL="457205" indent="0">
              <a:buNone/>
              <a:defRPr/>
            </a:lvl2pPr>
            <a:lvl3pPr marL="914411" indent="0">
              <a:buNone/>
              <a:defRPr/>
            </a:lvl3pPr>
            <a:lvl4pPr marL="1371617" indent="0">
              <a:buNone/>
              <a:defRPr/>
            </a:lvl4pPr>
            <a:lvl5pPr marL="1828823" indent="0">
              <a:buNone/>
              <a:defRPr/>
            </a:lvl5pPr>
          </a:lstStyle>
          <a:p>
            <a:pPr lvl="0"/>
            <a:r>
              <a:rPr lang="en-US"/>
              <a:t>Presentation Name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608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and 2 x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E1BCA-057F-6E1D-A798-7BA1A68F8A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0701" y="1857374"/>
            <a:ext cx="5378654" cy="4193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8B92F-24D4-B1A6-CF56-4569691EF6C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55776" y="1857375"/>
            <a:ext cx="5535612" cy="419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0E2D1D-B99E-3880-C1BD-EDDB9EC4E7AA}"/>
              </a:ext>
            </a:extLst>
          </p:cNvPr>
          <p:cNvSpPr/>
          <p:nvPr userDrawn="1"/>
        </p:nvSpPr>
        <p:spPr>
          <a:xfrm>
            <a:off x="577516" y="6233298"/>
            <a:ext cx="11046820" cy="699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741236-913F-E787-6049-E578E02B1AB9}"/>
              </a:ext>
            </a:extLst>
          </p:cNvPr>
          <p:cNvCxnSpPr>
            <a:cxnSpLocks/>
          </p:cNvCxnSpPr>
          <p:nvPr userDrawn="1"/>
        </p:nvCxnSpPr>
        <p:spPr>
          <a:xfrm flipH="1">
            <a:off x="577516" y="685800"/>
            <a:ext cx="1104682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04C1AA8-EAF6-BCD7-CB43-5FD4B645DF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0742" y="169310"/>
            <a:ext cx="1473566" cy="4185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5F056F-B96C-7E69-ADDB-5A115E961E8C}"/>
              </a:ext>
            </a:extLst>
          </p:cNvPr>
          <p:cNvSpPr txBox="1"/>
          <p:nvPr userDrawn="1"/>
        </p:nvSpPr>
        <p:spPr>
          <a:xfrm>
            <a:off x="8289524" y="6402456"/>
            <a:ext cx="3431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  <a:latin typeface="Derailed" panose="020B0503030101060003" pitchFamily="34" charset="77"/>
              </a:rPr>
              <a:t>   From Newcastle. For the world.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66571CA-A634-387A-19F2-224ADD9F29C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03/10/2025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79BA25E-0A1E-7DA9-6557-F7846DE2846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996D91A-3B8E-E458-9960-C42C902BCD6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itle Placeholder 25">
            <a:extLst>
              <a:ext uri="{FF2B5EF4-FFF2-40B4-BE49-F238E27FC236}">
                <a16:creationId xmlns:a16="http://schemas.microsoft.com/office/drawing/2014/main" id="{91CBD133-5863-4B09-55C0-EC150E319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66" y="895810"/>
            <a:ext cx="10515600" cy="883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30607CD-9D22-B962-8BFE-83EB5CB8F0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571" y="186311"/>
            <a:ext cx="9045575" cy="422275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Derailed Light" panose="020B0403030101060003" pitchFamily="34" charset="0"/>
              </a:defRPr>
            </a:lvl1pPr>
            <a:lvl2pPr marL="457205" indent="0">
              <a:buNone/>
              <a:defRPr/>
            </a:lvl2pPr>
            <a:lvl3pPr marL="914411" indent="0">
              <a:buNone/>
              <a:defRPr/>
            </a:lvl3pPr>
            <a:lvl4pPr marL="1371617" indent="0">
              <a:buNone/>
              <a:defRPr/>
            </a:lvl4pPr>
            <a:lvl5pPr marL="1828823" indent="0">
              <a:buNone/>
              <a:defRPr/>
            </a:lvl5pPr>
          </a:lstStyle>
          <a:p>
            <a:pPr lvl="0"/>
            <a:r>
              <a:rPr lang="en-US"/>
              <a:t>Presentation Name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496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66D4B61-A653-0CA6-1246-0BAB948E92CB}"/>
              </a:ext>
            </a:extLst>
          </p:cNvPr>
          <p:cNvSpPr/>
          <p:nvPr userDrawn="1"/>
        </p:nvSpPr>
        <p:spPr>
          <a:xfrm>
            <a:off x="577516" y="6233298"/>
            <a:ext cx="11046820" cy="699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C4B93E-1B6C-1D6F-25CD-4CB806A44D04}"/>
              </a:ext>
            </a:extLst>
          </p:cNvPr>
          <p:cNvCxnSpPr>
            <a:cxnSpLocks/>
          </p:cNvCxnSpPr>
          <p:nvPr userDrawn="1"/>
        </p:nvCxnSpPr>
        <p:spPr>
          <a:xfrm flipH="1">
            <a:off x="577516" y="685800"/>
            <a:ext cx="1104682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>
            <a:extLst>
              <a:ext uri="{FF2B5EF4-FFF2-40B4-BE49-F238E27FC236}">
                <a16:creationId xmlns:a16="http://schemas.microsoft.com/office/drawing/2014/main" id="{2CB2BB6A-EF49-B28E-E0FB-A485852782C2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183528" y="176111"/>
            <a:ext cx="1440809" cy="413032"/>
          </a:xfrm>
          <a:prstGeom prst="rect">
            <a:avLst/>
          </a:prstGeom>
        </p:spPr>
      </p:pic>
      <p:sp>
        <p:nvSpPr>
          <p:cNvPr id="26" name="Title Placeholder 25">
            <a:extLst>
              <a:ext uri="{FF2B5EF4-FFF2-40B4-BE49-F238E27FC236}">
                <a16:creationId xmlns:a16="http://schemas.microsoft.com/office/drawing/2014/main" id="{B8B67DA7-E45C-0732-7C76-8F37EFD4E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66" y="807030"/>
            <a:ext cx="11103770" cy="883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32F1EC9F-1ED8-6537-D172-CC5D462CA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566" y="1820862"/>
            <a:ext cx="111037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87E581-5C50-6761-5B1F-F483F7AC7631}"/>
              </a:ext>
            </a:extLst>
          </p:cNvPr>
          <p:cNvSpPr txBox="1"/>
          <p:nvPr userDrawn="1"/>
        </p:nvSpPr>
        <p:spPr>
          <a:xfrm>
            <a:off x="8289524" y="6402456"/>
            <a:ext cx="3431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  <a:latin typeface="Derailed" panose="020B0503030101060003" pitchFamily="34" charset="77"/>
              </a:rPr>
              <a:t>   From Newcastle. For the world.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22FBC8C-281C-1125-FDFB-34CBEE7A95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03/10/2025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2A2A0DD-4BF1-6A5E-6062-E619F36BEF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803D8A5-C42E-66AC-B3A3-F236B3EA92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21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7" r:id="rId5"/>
    <p:sldLayoutId id="2147483668" r:id="rId6"/>
    <p:sldLayoutId id="2147483669" r:id="rId7"/>
    <p:sldLayoutId id="2147483671" r:id="rId8"/>
    <p:sldLayoutId id="2147483672" r:id="rId9"/>
    <p:sldLayoutId id="2147483673" r:id="rId10"/>
    <p:sldLayoutId id="2147483663" r:id="rId11"/>
    <p:sldLayoutId id="2147483664" r:id="rId12"/>
    <p:sldLayoutId id="2147483665" r:id="rId13"/>
    <p:sldLayoutId id="2147483666" r:id="rId14"/>
    <p:sldLayoutId id="2147483674" r:id="rId15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914411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236906-09FA-C5A1-0EE4-311ED5BD86D5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10183527" y="176110"/>
            <a:ext cx="1386361" cy="56981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66D4B61-A653-0CA6-1246-0BAB948E92CB}"/>
              </a:ext>
            </a:extLst>
          </p:cNvPr>
          <p:cNvSpPr/>
          <p:nvPr userDrawn="1"/>
        </p:nvSpPr>
        <p:spPr>
          <a:xfrm>
            <a:off x="577516" y="6233298"/>
            <a:ext cx="11046820" cy="699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C4B93E-1B6C-1D6F-25CD-4CB806A44D04}"/>
              </a:ext>
            </a:extLst>
          </p:cNvPr>
          <p:cNvCxnSpPr>
            <a:cxnSpLocks/>
          </p:cNvCxnSpPr>
          <p:nvPr userDrawn="1"/>
        </p:nvCxnSpPr>
        <p:spPr>
          <a:xfrm flipH="1">
            <a:off x="577516" y="792336"/>
            <a:ext cx="1104682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Placeholder 25">
            <a:extLst>
              <a:ext uri="{FF2B5EF4-FFF2-40B4-BE49-F238E27FC236}">
                <a16:creationId xmlns:a16="http://schemas.microsoft.com/office/drawing/2014/main" id="{B8B67DA7-E45C-0732-7C76-8F37EFD4E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66" y="807030"/>
            <a:ext cx="11046820" cy="883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32F1EC9F-1ED8-6537-D172-CC5D462CA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566" y="1820862"/>
            <a:ext cx="110468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BB6A8-4A05-8F50-A4CA-CE983D9C51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03/10/2025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93192-D81C-14E6-C2E7-219DD73C37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964D2-24A9-E55C-D033-4A0D9B129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AA5F10-B405-9DD8-05DE-D0CAFD33B878}"/>
              </a:ext>
            </a:extLst>
          </p:cNvPr>
          <p:cNvSpPr txBox="1"/>
          <p:nvPr userDrawn="1"/>
        </p:nvSpPr>
        <p:spPr>
          <a:xfrm>
            <a:off x="8107137" y="6402456"/>
            <a:ext cx="3613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  <a:latin typeface="Derailed" panose="020B0503030101060003" pitchFamily="34" charset="77"/>
              </a:rPr>
              <a:t>From our University. For the world.</a:t>
            </a:r>
          </a:p>
        </p:txBody>
      </p:sp>
    </p:spTree>
    <p:extLst>
      <p:ext uri="{BB962C8B-B14F-4D97-AF65-F5344CB8AC3E}">
        <p14:creationId xmlns:p14="http://schemas.microsoft.com/office/powerpoint/2010/main" val="194503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9DCE192-2E3C-2C29-288B-AC638932663C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845406217"/>
              </p:ext>
            </p:extLst>
          </p:nvPr>
        </p:nvGraphicFramePr>
        <p:xfrm>
          <a:off x="97604" y="977479"/>
          <a:ext cx="11996792" cy="473429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501556">
                  <a:extLst>
                    <a:ext uri="{9D8B030D-6E8A-4147-A177-3AD203B41FA5}">
                      <a16:colId xmlns:a16="http://schemas.microsoft.com/office/drawing/2014/main" val="1355366375"/>
                    </a:ext>
                  </a:extLst>
                </a:gridCol>
                <a:gridCol w="784498">
                  <a:extLst>
                    <a:ext uri="{9D8B030D-6E8A-4147-A177-3AD203B41FA5}">
                      <a16:colId xmlns:a16="http://schemas.microsoft.com/office/drawing/2014/main" val="1022744340"/>
                    </a:ext>
                  </a:extLst>
                </a:gridCol>
                <a:gridCol w="917554">
                  <a:extLst>
                    <a:ext uri="{9D8B030D-6E8A-4147-A177-3AD203B41FA5}">
                      <a16:colId xmlns:a16="http://schemas.microsoft.com/office/drawing/2014/main" val="327449139"/>
                    </a:ext>
                  </a:extLst>
                </a:gridCol>
                <a:gridCol w="1095469">
                  <a:extLst>
                    <a:ext uri="{9D8B030D-6E8A-4147-A177-3AD203B41FA5}">
                      <a16:colId xmlns:a16="http://schemas.microsoft.com/office/drawing/2014/main" val="1433663686"/>
                    </a:ext>
                  </a:extLst>
                </a:gridCol>
                <a:gridCol w="1100047">
                  <a:extLst>
                    <a:ext uri="{9D8B030D-6E8A-4147-A177-3AD203B41FA5}">
                      <a16:colId xmlns:a16="http://schemas.microsoft.com/office/drawing/2014/main" val="4278754317"/>
                    </a:ext>
                  </a:extLst>
                </a:gridCol>
                <a:gridCol w="3597668">
                  <a:extLst>
                    <a:ext uri="{9D8B030D-6E8A-4147-A177-3AD203B41FA5}">
                      <a16:colId xmlns:a16="http://schemas.microsoft.com/office/drawing/2014/main" val="2964883796"/>
                    </a:ext>
                  </a:extLst>
                </a:gridCol>
              </a:tblGrid>
              <a:tr h="493876">
                <a:tc>
                  <a:txBody>
                    <a:bodyPr/>
                    <a:lstStyle/>
                    <a:p>
                      <a:pPr algn="l" fontAlgn="base">
                        <a:lnSpc>
                          <a:spcPts val="1575"/>
                        </a:lnSpc>
                        <a:buNone/>
                      </a:pPr>
                      <a:r>
                        <a:rPr lang="en-US" sz="1800" b="1" cap="all">
                          <a:solidFill>
                            <a:srgbClr val="111315"/>
                          </a:solidFill>
                          <a:effectLst/>
                        </a:rPr>
                        <a:t>YEAR OF ENTRY</a:t>
                      </a:r>
                      <a:endParaRPr lang="en-US" sz="18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6152" marR="86152" marT="43076" marB="43076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575"/>
                        </a:lnSpc>
                        <a:buNone/>
                      </a:pPr>
                      <a:r>
                        <a:rPr lang="en-US" sz="1800" b="1" cap="all">
                          <a:solidFill>
                            <a:srgbClr val="111315"/>
                          </a:solidFill>
                          <a:effectLst/>
                        </a:rPr>
                        <a:t>2021</a:t>
                      </a: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</a:rPr>
                        <a:t>​</a:t>
                      </a:r>
                      <a:endParaRPr lang="en-US" sz="18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6152" marR="86152" marT="43076" marB="43076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575"/>
                        </a:lnSpc>
                        <a:buNone/>
                      </a:pPr>
                      <a:r>
                        <a:rPr lang="en-US" sz="1800" b="1" cap="all">
                          <a:solidFill>
                            <a:srgbClr val="111315"/>
                          </a:solidFill>
                          <a:effectLst/>
                        </a:rPr>
                        <a:t>2022</a:t>
                      </a: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</a:rPr>
                        <a:t>​</a:t>
                      </a:r>
                      <a:endParaRPr lang="en-US" sz="18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6152" marR="86152" marT="43076" marB="43076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575"/>
                        </a:lnSpc>
                        <a:buNone/>
                      </a:pPr>
                      <a:r>
                        <a:rPr lang="en-US" sz="1800" b="1" cap="all">
                          <a:solidFill>
                            <a:srgbClr val="111315"/>
                          </a:solidFill>
                          <a:effectLst/>
                        </a:rPr>
                        <a:t>2023</a:t>
                      </a: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</a:rPr>
                        <a:t>​</a:t>
                      </a:r>
                      <a:endParaRPr lang="en-US" sz="18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6152" marR="86152" marT="43076" marB="43076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575"/>
                        </a:lnSpc>
                        <a:buNone/>
                      </a:pPr>
                      <a:r>
                        <a:rPr lang="en-US" sz="1800" b="1" cap="all">
                          <a:solidFill>
                            <a:srgbClr val="111315"/>
                          </a:solidFill>
                          <a:effectLst/>
                        </a:rPr>
                        <a:t>2024</a:t>
                      </a: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</a:rPr>
                        <a:t>​</a:t>
                      </a:r>
                      <a:endParaRPr lang="en-US" sz="18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6152" marR="86152" marT="43076" marB="43076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575"/>
                        </a:lnSpc>
                        <a:buNone/>
                      </a:pPr>
                      <a:r>
                        <a:rPr lang="en-US" sz="1800" b="1" cap="all">
                          <a:solidFill>
                            <a:srgbClr val="111315"/>
                          </a:solidFill>
                          <a:effectLst/>
                        </a:rPr>
                        <a:t>2025</a:t>
                      </a: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</a:rPr>
                        <a:t>​</a:t>
                      </a:r>
                      <a:endParaRPr lang="en-US" sz="18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6152" marR="86152" marT="43076" marB="43076" anchor="ctr"/>
                </a:tc>
                <a:extLst>
                  <a:ext uri="{0D108BD9-81ED-4DB2-BD59-A6C34878D82A}">
                    <a16:rowId xmlns:a16="http://schemas.microsoft.com/office/drawing/2014/main" val="2028191198"/>
                  </a:ext>
                </a:extLst>
              </a:tr>
              <a:tr h="801216"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800" b="1">
                          <a:solidFill>
                            <a:srgbClr val="111315"/>
                          </a:solidFill>
                          <a:effectLst/>
                        </a:rPr>
                        <a:t>Average National UCAT Score</a:t>
                      </a:r>
                      <a:r>
                        <a:rPr lang="en-US" sz="1800" b="0">
                          <a:solidFill>
                            <a:srgbClr val="111315"/>
                          </a:solidFill>
                          <a:effectLst/>
                        </a:rPr>
                        <a:t>​</a:t>
                      </a:r>
                      <a:endParaRPr lang="en-US" sz="1800" b="0" i="0">
                        <a:solidFill>
                          <a:srgbClr val="111315"/>
                        </a:solidFill>
                        <a:effectLst/>
                      </a:endParaRPr>
                    </a:p>
                  </a:txBody>
                  <a:tcPr marL="86152" marR="86152" marT="43076" marB="4307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800" b="0">
                          <a:solidFill>
                            <a:srgbClr val="111315"/>
                          </a:solidFill>
                          <a:effectLst/>
                        </a:rPr>
                        <a:t>2511​</a:t>
                      </a:r>
                      <a:endParaRPr lang="en-US" sz="1800" b="0" i="0">
                        <a:solidFill>
                          <a:srgbClr val="111315"/>
                        </a:solidFill>
                        <a:effectLst/>
                      </a:endParaRPr>
                    </a:p>
                  </a:txBody>
                  <a:tcPr marL="86152" marR="86152" marT="43076" marB="4307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800" b="0">
                          <a:solidFill>
                            <a:srgbClr val="111315"/>
                          </a:solidFill>
                          <a:effectLst/>
                        </a:rPr>
                        <a:t>2570​</a:t>
                      </a:r>
                      <a:endParaRPr lang="en-US" sz="1800" b="0" i="0">
                        <a:solidFill>
                          <a:srgbClr val="111315"/>
                        </a:solidFill>
                        <a:effectLst/>
                      </a:endParaRPr>
                    </a:p>
                  </a:txBody>
                  <a:tcPr marL="86152" marR="86152" marT="43076" marB="4307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800" b="0">
                          <a:solidFill>
                            <a:srgbClr val="111315"/>
                          </a:solidFill>
                          <a:effectLst/>
                        </a:rPr>
                        <a:t>2500​</a:t>
                      </a:r>
                      <a:endParaRPr lang="en-US" sz="1800" b="0" i="0">
                        <a:solidFill>
                          <a:srgbClr val="111315"/>
                        </a:solidFill>
                        <a:effectLst/>
                      </a:endParaRPr>
                    </a:p>
                  </a:txBody>
                  <a:tcPr marL="86152" marR="86152" marT="43076" marB="4307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800" b="0">
                          <a:solidFill>
                            <a:srgbClr val="111315"/>
                          </a:solidFill>
                          <a:effectLst/>
                        </a:rPr>
                        <a:t>2516​</a:t>
                      </a:r>
                      <a:endParaRPr lang="en-US" sz="1800" b="0" i="0">
                        <a:solidFill>
                          <a:srgbClr val="111315"/>
                        </a:solidFill>
                        <a:effectLst/>
                      </a:endParaRPr>
                    </a:p>
                  </a:txBody>
                  <a:tcPr marL="86152" marR="86152" marT="43076" marB="4307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800" b="0">
                          <a:solidFill>
                            <a:srgbClr val="111315"/>
                          </a:solidFill>
                          <a:effectLst/>
                        </a:rPr>
                        <a:t>2523​</a:t>
                      </a:r>
                      <a:endParaRPr lang="en-US" sz="1800" b="0" i="0">
                        <a:solidFill>
                          <a:srgbClr val="111315"/>
                        </a:solidFill>
                        <a:effectLst/>
                      </a:endParaRPr>
                    </a:p>
                  </a:txBody>
                  <a:tcPr marL="86152" marR="86152" marT="43076" marB="4307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030167"/>
                  </a:ext>
                </a:extLst>
              </a:tr>
              <a:tr h="840359"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800" b="1">
                          <a:solidFill>
                            <a:srgbClr val="111315"/>
                          </a:solidFill>
                          <a:effectLst/>
                        </a:rPr>
                        <a:t>A100 Core Interview Threshold</a:t>
                      </a:r>
                      <a:r>
                        <a:rPr lang="en-US" sz="1800" b="0">
                          <a:solidFill>
                            <a:srgbClr val="111315"/>
                          </a:solidFill>
                          <a:effectLst/>
                        </a:rPr>
                        <a:t>​</a:t>
                      </a:r>
                      <a:endParaRPr lang="en-US" sz="1800" b="0" i="0">
                        <a:solidFill>
                          <a:srgbClr val="111315"/>
                        </a:solidFill>
                        <a:effectLst/>
                      </a:endParaRPr>
                    </a:p>
                  </a:txBody>
                  <a:tcPr marL="86152" marR="86152" marT="43076" marB="4307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800" b="0">
                          <a:solidFill>
                            <a:srgbClr val="111315"/>
                          </a:solidFill>
                          <a:effectLst/>
                        </a:rPr>
                        <a:t>2820​</a:t>
                      </a:r>
                      <a:endParaRPr lang="en-US" sz="1800" b="0" i="0">
                        <a:solidFill>
                          <a:srgbClr val="111315"/>
                        </a:solidFill>
                        <a:effectLst/>
                      </a:endParaRPr>
                    </a:p>
                  </a:txBody>
                  <a:tcPr marL="86152" marR="86152" marT="43076" marB="4307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800" b="0">
                          <a:solidFill>
                            <a:srgbClr val="111315"/>
                          </a:solidFill>
                          <a:effectLst/>
                        </a:rPr>
                        <a:t>2800​</a:t>
                      </a:r>
                      <a:endParaRPr lang="en-US" sz="1800" b="0" i="0">
                        <a:solidFill>
                          <a:srgbClr val="111315"/>
                        </a:solidFill>
                        <a:effectLst/>
                      </a:endParaRPr>
                    </a:p>
                  </a:txBody>
                  <a:tcPr marL="86152" marR="86152" marT="43076" marB="4307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800" b="0">
                          <a:solidFill>
                            <a:srgbClr val="111315"/>
                          </a:solidFill>
                          <a:effectLst/>
                        </a:rPr>
                        <a:t>2820​</a:t>
                      </a:r>
                      <a:endParaRPr lang="en-US" sz="1800" b="0" i="0">
                        <a:solidFill>
                          <a:srgbClr val="111315"/>
                        </a:solidFill>
                        <a:effectLst/>
                      </a:endParaRPr>
                    </a:p>
                  </a:txBody>
                  <a:tcPr marL="86152" marR="86152" marT="43076" marB="4307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800" b="0">
                          <a:solidFill>
                            <a:srgbClr val="111315"/>
                          </a:solidFill>
                          <a:effectLst/>
                        </a:rPr>
                        <a:t>2490​</a:t>
                      </a:r>
                      <a:endParaRPr lang="en-US" sz="1800" b="0" i="0">
                        <a:solidFill>
                          <a:srgbClr val="111315"/>
                        </a:solidFill>
                        <a:effectLst/>
                      </a:endParaRPr>
                    </a:p>
                  </a:txBody>
                  <a:tcPr marL="86152" marR="86152" marT="43076" marB="4307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50"/>
                        </a:lnSpc>
                        <a:buNone/>
                      </a:pPr>
                      <a:r>
                        <a:rPr lang="en-US" sz="1800" b="0">
                          <a:solidFill>
                            <a:srgbClr val="111315"/>
                          </a:solidFill>
                          <a:effectLst/>
                        </a:rPr>
                        <a:t>​</a:t>
                      </a:r>
                    </a:p>
                    <a:p>
                      <a:pPr algn="l" fontAlgn="auto">
                        <a:lnSpc>
                          <a:spcPts val="1350"/>
                        </a:lnSpc>
                        <a:buNone/>
                      </a:pPr>
                      <a:r>
                        <a:rPr lang="en-US" sz="1800" b="1">
                          <a:solidFill>
                            <a:srgbClr val="111315"/>
                          </a:solidFill>
                          <a:effectLst/>
                        </a:rPr>
                        <a:t>Total Academic Score</a:t>
                      </a:r>
                      <a:r>
                        <a:rPr lang="en-US" sz="1800" b="0">
                          <a:solidFill>
                            <a:srgbClr val="111315"/>
                          </a:solidFill>
                          <a:effectLst/>
                        </a:rPr>
                        <a:t>: </a:t>
                      </a:r>
                    </a:p>
                    <a:p>
                      <a:pPr algn="l" fontAlgn="auto">
                        <a:lnSpc>
                          <a:spcPts val="1350"/>
                        </a:lnSpc>
                        <a:buNone/>
                      </a:pPr>
                      <a:endParaRPr lang="en-US" sz="1800" b="0">
                        <a:solidFill>
                          <a:srgbClr val="111315"/>
                        </a:solidFill>
                        <a:effectLst/>
                      </a:endParaRPr>
                    </a:p>
                    <a:p>
                      <a:pPr algn="l" fontAlgn="auto">
                        <a:lnSpc>
                          <a:spcPts val="1350"/>
                        </a:lnSpc>
                        <a:buNone/>
                      </a:pPr>
                      <a:r>
                        <a:rPr lang="en-US" sz="1800" b="0">
                          <a:solidFill>
                            <a:srgbClr val="111315"/>
                          </a:solidFill>
                          <a:effectLst/>
                        </a:rPr>
                        <a:t>50 (Out of 100)</a:t>
                      </a:r>
                    </a:p>
                    <a:p>
                      <a:pPr algn="l" fontAlgn="auto">
                        <a:lnSpc>
                          <a:spcPts val="1350"/>
                        </a:lnSpc>
                        <a:buNone/>
                      </a:pPr>
                      <a:endParaRPr lang="en-US" sz="1800" b="0" i="0">
                        <a:solidFill>
                          <a:srgbClr val="111315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86152" marR="86152" marT="43076" marB="4307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032300"/>
                  </a:ext>
                </a:extLst>
              </a:tr>
              <a:tr h="1031121"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1800" b="1">
                          <a:solidFill>
                            <a:srgbClr val="111315"/>
                          </a:solidFill>
                          <a:effectLst/>
                        </a:rPr>
                        <a:t>A100 Contextual Interview Threshold</a:t>
                      </a:r>
                      <a:r>
                        <a:rPr lang="en-GB" sz="1800" b="0">
                          <a:solidFill>
                            <a:srgbClr val="111315"/>
                          </a:solidFill>
                          <a:effectLst/>
                        </a:rPr>
                        <a:t>​</a:t>
                      </a:r>
                      <a:endParaRPr lang="en-GB" sz="1800" b="0" i="0">
                        <a:solidFill>
                          <a:srgbClr val="111315"/>
                        </a:solidFill>
                        <a:effectLst/>
                      </a:endParaRPr>
                    </a:p>
                  </a:txBody>
                  <a:tcPr marL="86152" marR="86152" marT="43076" marB="4307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800" b="0">
                          <a:solidFill>
                            <a:srgbClr val="111315"/>
                          </a:solidFill>
                          <a:effectLst/>
                        </a:rPr>
                        <a:t>2720​</a:t>
                      </a:r>
                      <a:endParaRPr lang="en-US" sz="1800" b="0" i="0">
                        <a:solidFill>
                          <a:srgbClr val="111315"/>
                        </a:solidFill>
                        <a:effectLst/>
                      </a:endParaRPr>
                    </a:p>
                  </a:txBody>
                  <a:tcPr marL="86152" marR="86152" marT="43076" marB="4307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800" b="0">
                          <a:solidFill>
                            <a:srgbClr val="111315"/>
                          </a:solidFill>
                          <a:effectLst/>
                        </a:rPr>
                        <a:t>2719​</a:t>
                      </a:r>
                      <a:endParaRPr lang="en-US" sz="1800" b="0" i="0">
                        <a:solidFill>
                          <a:srgbClr val="111315"/>
                        </a:solidFill>
                        <a:effectLst/>
                      </a:endParaRPr>
                    </a:p>
                  </a:txBody>
                  <a:tcPr marL="86152" marR="86152" marT="43076" marB="4307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800" b="0">
                          <a:solidFill>
                            <a:srgbClr val="111315"/>
                          </a:solidFill>
                          <a:effectLst/>
                        </a:rPr>
                        <a:t>2700​</a:t>
                      </a:r>
                      <a:endParaRPr lang="en-US" sz="1800" b="0" i="0">
                        <a:solidFill>
                          <a:srgbClr val="111315"/>
                        </a:solidFill>
                        <a:effectLst/>
                      </a:endParaRPr>
                    </a:p>
                  </a:txBody>
                  <a:tcPr marL="86152" marR="86152" marT="43076" marB="4307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800" b="0">
                          <a:solidFill>
                            <a:srgbClr val="111315"/>
                          </a:solidFill>
                          <a:effectLst/>
                        </a:rPr>
                        <a:t>2490​</a:t>
                      </a:r>
                      <a:endParaRPr lang="en-US" sz="1800" b="0" i="0">
                        <a:solidFill>
                          <a:srgbClr val="111315"/>
                        </a:solidFill>
                        <a:effectLst/>
                      </a:endParaRPr>
                    </a:p>
                  </a:txBody>
                  <a:tcPr marL="86152" marR="86152" marT="43076" marB="4307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1" rtl="0" eaLnBrk="1" fontAlgn="auto" latinLnBrk="0" hangingPunct="1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>
                          <a:solidFill>
                            <a:srgbClr val="111315"/>
                          </a:solidFill>
                          <a:effectLst/>
                        </a:rPr>
                        <a:t>​</a:t>
                      </a:r>
                    </a:p>
                    <a:p>
                      <a:pPr marL="0" marR="0" lvl="0" indent="0" algn="l" defTabSz="914411" rtl="0" eaLnBrk="1" fontAlgn="auto" latinLnBrk="0" hangingPunct="1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>
                          <a:solidFill>
                            <a:srgbClr val="111315"/>
                          </a:solidFill>
                          <a:effectLst/>
                        </a:rPr>
                        <a:t>Total Academic Score</a:t>
                      </a:r>
                      <a:r>
                        <a:rPr lang="en-US" sz="1800" b="0">
                          <a:solidFill>
                            <a:srgbClr val="111315"/>
                          </a:solidFill>
                          <a:effectLst/>
                        </a:rPr>
                        <a:t>:  </a:t>
                      </a:r>
                    </a:p>
                    <a:p>
                      <a:pPr marL="0" marR="0" lvl="0" indent="0" algn="l" defTabSz="914411" rtl="0" eaLnBrk="1" fontAlgn="auto" latinLnBrk="0" hangingPunct="1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>
                        <a:solidFill>
                          <a:srgbClr val="111315"/>
                        </a:solidFill>
                        <a:effectLst/>
                      </a:endParaRPr>
                    </a:p>
                    <a:p>
                      <a:pPr marL="0" marR="0" lvl="0" indent="0" algn="l" defTabSz="914411" rtl="0" eaLnBrk="1" fontAlgn="auto" latinLnBrk="0" hangingPunct="1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>
                          <a:solidFill>
                            <a:srgbClr val="111315"/>
                          </a:solidFill>
                          <a:effectLst/>
                        </a:rPr>
                        <a:t>50 (Out of 100)</a:t>
                      </a:r>
                    </a:p>
                    <a:p>
                      <a:pPr algn="l" fontAlgn="auto">
                        <a:lnSpc>
                          <a:spcPts val="1350"/>
                        </a:lnSpc>
                        <a:buNone/>
                      </a:pPr>
                      <a:r>
                        <a:rPr lang="en-US" sz="1800" b="0">
                          <a:solidFill>
                            <a:srgbClr val="111315"/>
                          </a:solidFill>
                          <a:effectLst/>
                        </a:rPr>
                        <a:t>​</a:t>
                      </a:r>
                      <a:endParaRPr lang="en-US" sz="1800" b="0" i="0">
                        <a:solidFill>
                          <a:srgbClr val="111315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86152" marR="86152" marT="43076" marB="4307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483483"/>
                  </a:ext>
                </a:extLst>
              </a:tr>
              <a:tr h="621485"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800" b="1">
                          <a:solidFill>
                            <a:srgbClr val="111315"/>
                          </a:solidFill>
                          <a:effectLst/>
                        </a:rPr>
                        <a:t>A101 Interview Threshold</a:t>
                      </a:r>
                      <a:r>
                        <a:rPr lang="en-US" sz="1800" b="0">
                          <a:solidFill>
                            <a:srgbClr val="111315"/>
                          </a:solidFill>
                          <a:effectLst/>
                        </a:rPr>
                        <a:t>​</a:t>
                      </a:r>
                      <a:endParaRPr lang="en-US" sz="1800" b="0" i="0">
                        <a:solidFill>
                          <a:srgbClr val="111315"/>
                        </a:solidFill>
                        <a:effectLst/>
                      </a:endParaRPr>
                    </a:p>
                  </a:txBody>
                  <a:tcPr marL="86152" marR="86152" marT="43076" marB="4307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800" b="0">
                          <a:solidFill>
                            <a:srgbClr val="111315"/>
                          </a:solidFill>
                          <a:effectLst/>
                        </a:rPr>
                        <a:t>3030​</a:t>
                      </a:r>
                      <a:endParaRPr lang="en-US" sz="1800" b="0" i="0">
                        <a:solidFill>
                          <a:srgbClr val="111315"/>
                        </a:solidFill>
                        <a:effectLst/>
                      </a:endParaRPr>
                    </a:p>
                  </a:txBody>
                  <a:tcPr marL="86152" marR="86152" marT="43076" marB="4307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800" b="0">
                          <a:solidFill>
                            <a:srgbClr val="111315"/>
                          </a:solidFill>
                          <a:effectLst/>
                        </a:rPr>
                        <a:t>3010​</a:t>
                      </a:r>
                      <a:endParaRPr lang="en-US" sz="1800" b="0" i="0">
                        <a:solidFill>
                          <a:srgbClr val="111315"/>
                        </a:solidFill>
                        <a:effectLst/>
                      </a:endParaRPr>
                    </a:p>
                  </a:txBody>
                  <a:tcPr marL="86152" marR="86152" marT="43076" marB="4307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800" b="0">
                          <a:solidFill>
                            <a:srgbClr val="111315"/>
                          </a:solidFill>
                          <a:effectLst/>
                        </a:rPr>
                        <a:t>2930​</a:t>
                      </a:r>
                      <a:endParaRPr lang="en-US" sz="1800" b="0" i="0">
                        <a:solidFill>
                          <a:srgbClr val="111315"/>
                        </a:solidFill>
                        <a:effectLst/>
                      </a:endParaRPr>
                    </a:p>
                  </a:txBody>
                  <a:tcPr marL="86152" marR="86152" marT="43076" marB="4307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800" b="0">
                          <a:solidFill>
                            <a:srgbClr val="111315"/>
                          </a:solidFill>
                          <a:effectLst/>
                        </a:rPr>
                        <a:t>2820​</a:t>
                      </a:r>
                      <a:endParaRPr lang="en-US" sz="1800" b="0" i="0">
                        <a:solidFill>
                          <a:srgbClr val="111315"/>
                        </a:solidFill>
                        <a:effectLst/>
                      </a:endParaRPr>
                    </a:p>
                  </a:txBody>
                  <a:tcPr marL="86152" marR="86152" marT="43076" marB="4307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800" b="0">
                          <a:solidFill>
                            <a:srgbClr val="111315"/>
                          </a:solidFill>
                          <a:effectLst/>
                        </a:rPr>
                        <a:t>2740​</a:t>
                      </a:r>
                      <a:endParaRPr lang="en-US" sz="1800" b="0" i="0">
                        <a:solidFill>
                          <a:srgbClr val="111315"/>
                        </a:solidFill>
                        <a:effectLst/>
                      </a:endParaRPr>
                    </a:p>
                  </a:txBody>
                  <a:tcPr marL="86152" marR="86152" marT="43076" marB="4307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665935"/>
                  </a:ext>
                </a:extLst>
              </a:tr>
              <a:tr h="801216"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800" b="1">
                          <a:solidFill>
                            <a:srgbClr val="111315"/>
                          </a:solidFill>
                          <a:effectLst/>
                        </a:rPr>
                        <a:t>International Interview Threshold</a:t>
                      </a:r>
                      <a:r>
                        <a:rPr lang="en-US" sz="1800" b="0">
                          <a:solidFill>
                            <a:srgbClr val="111315"/>
                          </a:solidFill>
                          <a:effectLst/>
                        </a:rPr>
                        <a:t>​</a:t>
                      </a:r>
                      <a:endParaRPr lang="en-US" sz="1800" b="0" i="0">
                        <a:solidFill>
                          <a:srgbClr val="111315"/>
                        </a:solidFill>
                        <a:effectLst/>
                      </a:endParaRPr>
                    </a:p>
                  </a:txBody>
                  <a:tcPr marL="86152" marR="86152" marT="43076" marB="4307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800" b="0">
                          <a:solidFill>
                            <a:srgbClr val="111315"/>
                          </a:solidFill>
                          <a:effectLst/>
                        </a:rPr>
                        <a:t>2820​</a:t>
                      </a:r>
                      <a:endParaRPr lang="en-US" sz="1800" b="0" i="0">
                        <a:solidFill>
                          <a:srgbClr val="111315"/>
                        </a:solidFill>
                        <a:effectLst/>
                      </a:endParaRPr>
                    </a:p>
                  </a:txBody>
                  <a:tcPr marL="86152" marR="86152" marT="43076" marB="4307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800" b="0">
                          <a:solidFill>
                            <a:srgbClr val="111315"/>
                          </a:solidFill>
                          <a:effectLst/>
                        </a:rPr>
                        <a:t>2870​</a:t>
                      </a:r>
                      <a:endParaRPr lang="en-US" sz="1800" b="0" i="0">
                        <a:solidFill>
                          <a:srgbClr val="111315"/>
                        </a:solidFill>
                        <a:effectLst/>
                      </a:endParaRPr>
                    </a:p>
                  </a:txBody>
                  <a:tcPr marL="86152" marR="86152" marT="43076" marB="4307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800" b="0">
                          <a:solidFill>
                            <a:srgbClr val="111315"/>
                          </a:solidFill>
                          <a:effectLst/>
                        </a:rPr>
                        <a:t>2600​</a:t>
                      </a:r>
                      <a:endParaRPr lang="en-US" sz="1800" b="0" i="0">
                        <a:solidFill>
                          <a:srgbClr val="111315"/>
                        </a:solidFill>
                        <a:effectLst/>
                      </a:endParaRPr>
                    </a:p>
                  </a:txBody>
                  <a:tcPr marL="86152" marR="86152" marT="43076" marB="4307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800" b="0">
                          <a:solidFill>
                            <a:srgbClr val="111315"/>
                          </a:solidFill>
                          <a:effectLst/>
                        </a:rPr>
                        <a:t>2910​</a:t>
                      </a:r>
                      <a:endParaRPr lang="en-US" sz="1800" b="0" i="0">
                        <a:solidFill>
                          <a:srgbClr val="111315"/>
                        </a:solidFill>
                        <a:effectLst/>
                      </a:endParaRPr>
                    </a:p>
                  </a:txBody>
                  <a:tcPr marL="86152" marR="86152" marT="43076" marB="4307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800" b="0">
                          <a:solidFill>
                            <a:srgbClr val="111315"/>
                          </a:solidFill>
                          <a:effectLst/>
                        </a:rPr>
                        <a:t>2980​</a:t>
                      </a:r>
                      <a:endParaRPr lang="en-US" sz="1800" b="0" i="0">
                        <a:solidFill>
                          <a:srgbClr val="111315"/>
                        </a:solidFill>
                        <a:effectLst/>
                      </a:endParaRPr>
                    </a:p>
                  </a:txBody>
                  <a:tcPr marL="86152" marR="86152" marT="43076" marB="4307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735136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F3D26B-0C48-C8AC-A119-CCA341EB92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0571" y="360971"/>
            <a:ext cx="9045575" cy="422275"/>
          </a:xfrm>
        </p:spPr>
        <p:txBody>
          <a:bodyPr/>
          <a:lstStyle/>
          <a:p>
            <a:r>
              <a:rPr lang="en-GB" sz="1800" b="1">
                <a:latin typeface="Derailed" panose="020B0503030101060003" pitchFamily="34" charset="0"/>
              </a:rPr>
              <a:t>Overview of UCAT and Academic thresholds in recent academic cycles</a:t>
            </a:r>
          </a:p>
          <a:p>
            <a:endParaRPr lang="en-GB" sz="1600" b="1">
              <a:latin typeface="Aptos" panose="020B00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F7EDA8F-835E-96AF-C90D-E412C8F92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614576" y="1431023"/>
            <a:ext cx="210579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167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83492D-2091-193C-CA5A-76DF4C879EE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sz="1800" b="1">
                <a:latin typeface="+mn-lt"/>
              </a:rPr>
              <a:t>2025 entry - data of candidates offered an interview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73F45FB-6C7A-3910-5D23-AE520E2106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461358"/>
              </p:ext>
            </p:extLst>
          </p:nvPr>
        </p:nvGraphicFramePr>
        <p:xfrm>
          <a:off x="412496" y="1308685"/>
          <a:ext cx="11102976" cy="2985008"/>
        </p:xfrm>
        <a:graphic>
          <a:graphicData uri="http://schemas.openxmlformats.org/drawingml/2006/table">
            <a:tbl>
              <a:tblPr firstRow="1" firstCol="1" bandRow="1"/>
              <a:tblGrid>
                <a:gridCol w="3700992">
                  <a:extLst>
                    <a:ext uri="{9D8B030D-6E8A-4147-A177-3AD203B41FA5}">
                      <a16:colId xmlns:a16="http://schemas.microsoft.com/office/drawing/2014/main" val="28971781"/>
                    </a:ext>
                  </a:extLst>
                </a:gridCol>
                <a:gridCol w="3700992">
                  <a:extLst>
                    <a:ext uri="{9D8B030D-6E8A-4147-A177-3AD203B41FA5}">
                      <a16:colId xmlns:a16="http://schemas.microsoft.com/office/drawing/2014/main" val="2989447339"/>
                    </a:ext>
                  </a:extLst>
                </a:gridCol>
                <a:gridCol w="3700992">
                  <a:extLst>
                    <a:ext uri="{9D8B030D-6E8A-4147-A177-3AD203B41FA5}">
                      <a16:colId xmlns:a16="http://schemas.microsoft.com/office/drawing/2014/main" val="2474380384"/>
                    </a:ext>
                  </a:extLst>
                </a:gridCol>
              </a:tblGrid>
              <a:tr h="18326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i="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b="1" i="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Widening Participation</a:t>
                      </a:r>
                      <a:endParaRPr lang="en-GB" sz="2000" i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b="1" i="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Core </a:t>
                      </a:r>
                      <a:endParaRPr lang="en-GB" sz="2000" i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7359925"/>
                  </a:ext>
                </a:extLst>
              </a:tr>
              <a:tr h="376047">
                <a:tc>
                  <a:txBody>
                    <a:bodyPr/>
                    <a:lstStyle/>
                    <a:p>
                      <a:pPr marL="180975" indent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b="1" i="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Overall academic score (GCSE/A-levels plus UCAT)</a:t>
                      </a:r>
                    </a:p>
                    <a:p>
                      <a:pPr marL="180975" indent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b="1" i="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Out of 100</a:t>
                      </a:r>
                      <a:endParaRPr lang="en-GB" sz="2200" i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b="1" i="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Mean 70 (range 50-100)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b="1" i="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Mean 82 (range 50-100)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165532"/>
                  </a:ext>
                </a:extLst>
              </a:tr>
              <a:tr h="183261">
                <a:tc>
                  <a:txBody>
                    <a:bodyPr/>
                    <a:lstStyle/>
                    <a:p>
                      <a:pPr marL="180975" indent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b="0" i="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Points from GCSE/A-level</a:t>
                      </a:r>
                    </a:p>
                    <a:p>
                      <a:pPr marL="180975" indent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b="0" i="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Out of 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i="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Mean 34 (range 16-40)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i="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Mean 37 (range 19-40)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85366"/>
                  </a:ext>
                </a:extLst>
              </a:tr>
              <a:tr h="343653">
                <a:tc>
                  <a:txBody>
                    <a:bodyPr/>
                    <a:lstStyle/>
                    <a:p>
                      <a:pPr marL="180975" indent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b="0" i="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Points from UCAT</a:t>
                      </a:r>
                    </a:p>
                    <a:p>
                      <a:pPr marL="180975" indent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b="0" i="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Out of 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i="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Mean 36 (range 10-60)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200" i="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Mean 45 (range 10 -60)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54187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6D71698-DA55-7A28-9D77-DA62ABC5FF78}"/>
              </a:ext>
            </a:extLst>
          </p:cNvPr>
          <p:cNvSpPr txBox="1"/>
          <p:nvPr/>
        </p:nvSpPr>
        <p:spPr>
          <a:xfrm>
            <a:off x="224147" y="4736339"/>
            <a:ext cx="11743706" cy="95410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/>
              <a:t>Lowest UCAT= 10 points - equivalent to getting 1900 in 2025’s scoring system</a:t>
            </a:r>
          </a:p>
          <a:p>
            <a:endParaRPr lang="en-GB" sz="800"/>
          </a:p>
          <a:p>
            <a:r>
              <a:rPr lang="en-GB" sz="2400"/>
              <a:t>Lowest GCSE = 16 points - equivalent to getting 4 x grade 6s, and 4 x grade 7s</a:t>
            </a:r>
          </a:p>
        </p:txBody>
      </p:sp>
    </p:spTree>
    <p:extLst>
      <p:ext uri="{BB962C8B-B14F-4D97-AF65-F5344CB8AC3E}">
        <p14:creationId xmlns:p14="http://schemas.microsoft.com/office/powerpoint/2010/main" val="540036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BBC7B-01CB-78AC-C498-BEB80EA4B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B618F-6B3C-9BD3-FB1F-CCC801FA59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3620" y="905348"/>
            <a:ext cx="11151751" cy="5145622"/>
          </a:xfrm>
        </p:spPr>
        <p:txBody>
          <a:bodyPr/>
          <a:lstStyle/>
          <a:p>
            <a:endParaRPr lang="en-GB" b="1"/>
          </a:p>
          <a:p>
            <a:endParaRPr lang="en-GB" b="1"/>
          </a:p>
          <a:p>
            <a:r>
              <a:rPr lang="en-GB" b="1"/>
              <a:t> </a:t>
            </a:r>
          </a:p>
          <a:p>
            <a:endParaRPr lang="en-GB" b="1"/>
          </a:p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DEA94D-D16D-FDFB-F54C-B8B9149895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3620" y="107410"/>
            <a:ext cx="9045575" cy="579426"/>
          </a:xfrm>
        </p:spPr>
        <p:txBody>
          <a:bodyPr/>
          <a:lstStyle/>
          <a:p>
            <a:r>
              <a:rPr lang="en-GB" sz="1800" b="1">
                <a:latin typeface="Derailed" panose="020B0503030101060003" pitchFamily="34" charset="0"/>
              </a:rPr>
              <a:t>Overview of A100 application numbers in recent academic cycles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2A5844-222C-790F-710D-8AEA7E22A9F5}"/>
              </a:ext>
            </a:extLst>
          </p:cNvPr>
          <p:cNvSpPr txBox="1"/>
          <p:nvPr/>
        </p:nvSpPr>
        <p:spPr>
          <a:xfrm>
            <a:off x="8202440" y="1813173"/>
            <a:ext cx="33929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100" b="1"/>
          </a:p>
          <a:p>
            <a:endParaRPr lang="en-GB" sz="1100"/>
          </a:p>
        </p:txBody>
      </p:sp>
      <p:pic>
        <p:nvPicPr>
          <p:cNvPr id="2055" name="Picture 7" descr="A graph of blue rectangular objects with numbers&#10;&#10;AI-generated content may be incorrect.">
            <a:extLst>
              <a:ext uri="{FF2B5EF4-FFF2-40B4-BE49-F238E27FC236}">
                <a16:creationId xmlns:a16="http://schemas.microsoft.com/office/drawing/2014/main" id="{1F6C1987-FE6B-4917-4BF8-3AC1B0933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691" y="1047750"/>
            <a:ext cx="762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954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A58D36-CF09-D3B9-097C-4EF7FCE1F0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0571" y="546652"/>
            <a:ext cx="9045575" cy="61934"/>
          </a:xfrm>
        </p:spPr>
        <p:txBody>
          <a:bodyPr/>
          <a:lstStyle/>
          <a:p>
            <a:endParaRPr lang="en-GB" sz="1800" b="1">
              <a:latin typeface="Derailed" panose="020B0503030101060003" pitchFamily="34" charset="0"/>
            </a:endParaRPr>
          </a:p>
          <a:p>
            <a:r>
              <a:rPr lang="en-GB" sz="1800" b="1">
                <a:latin typeface="Derailed" panose="020B0503030101060003" pitchFamily="34" charset="0"/>
              </a:rPr>
              <a:t>Overview of A101 application numbers in recent academic cycles</a:t>
            </a:r>
          </a:p>
          <a:p>
            <a:endParaRPr lang="en-GB" sz="1800" b="1">
              <a:latin typeface="Derailed Body"/>
            </a:endParaRPr>
          </a:p>
          <a:p>
            <a:endParaRPr lang="en-GB" sz="1800">
              <a:latin typeface="Derailed Body"/>
            </a:endParaRPr>
          </a:p>
        </p:txBody>
      </p:sp>
      <p:pic>
        <p:nvPicPr>
          <p:cNvPr id="4098" name="Picture 2" descr="A graph of blue rectangular bars with numbers&#10;&#10;AI-generated content may be incorrect.">
            <a:extLst>
              <a:ext uri="{FF2B5EF4-FFF2-40B4-BE49-F238E27FC236}">
                <a16:creationId xmlns:a16="http://schemas.microsoft.com/office/drawing/2014/main" id="{C8FCDC25-65C5-7535-F8D8-43DEDBA9E44F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074" y="1192697"/>
            <a:ext cx="7774166" cy="485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871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BC333-1656-93BA-9A63-3FD8B6AFD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2739A-48C0-C68B-F788-4C55962947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3620" y="905348"/>
            <a:ext cx="11151751" cy="5145622"/>
          </a:xfrm>
        </p:spPr>
        <p:txBody>
          <a:bodyPr/>
          <a:lstStyle/>
          <a:p>
            <a:endParaRPr lang="en-GB" b="1"/>
          </a:p>
          <a:p>
            <a:endParaRPr lang="en-GB" b="1"/>
          </a:p>
          <a:p>
            <a:r>
              <a:rPr lang="en-GB" b="1"/>
              <a:t> </a:t>
            </a:r>
          </a:p>
          <a:p>
            <a:endParaRPr lang="en-GB" b="1"/>
          </a:p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3331A6-5CAD-80E5-D976-AB774DCC77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3418" y="161723"/>
            <a:ext cx="9045575" cy="579426"/>
          </a:xfrm>
        </p:spPr>
        <p:txBody>
          <a:bodyPr/>
          <a:lstStyle/>
          <a:p>
            <a:r>
              <a:rPr lang="en-GB" sz="1800" b="1">
                <a:latin typeface="+mn-lt"/>
              </a:rPr>
              <a:t>For 2026 Entry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1B605E-4957-B033-FAE7-6B4F014E0A6F}"/>
              </a:ext>
            </a:extLst>
          </p:cNvPr>
          <p:cNvSpPr txBox="1"/>
          <p:nvPr/>
        </p:nvSpPr>
        <p:spPr>
          <a:xfrm>
            <a:off x="8202440" y="1813173"/>
            <a:ext cx="33929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100" b="1"/>
          </a:p>
          <a:p>
            <a:endParaRPr lang="en-GB" sz="11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8C4576-3746-7683-15FA-2B50FE5510D1}"/>
              </a:ext>
            </a:extLst>
          </p:cNvPr>
          <p:cNvSpPr txBox="1"/>
          <p:nvPr/>
        </p:nvSpPr>
        <p:spPr>
          <a:xfrm>
            <a:off x="897308" y="807030"/>
            <a:ext cx="1002421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Home applicants can achieve a total score of up to 100 points, made up of:</a:t>
            </a:r>
          </a:p>
          <a:p>
            <a:endParaRPr lang="en-GB"/>
          </a:p>
          <a:p>
            <a:r>
              <a:rPr lang="en-GB"/>
              <a:t>	</a:t>
            </a:r>
            <a:r>
              <a:rPr lang="en-GB" err="1"/>
              <a:t>i</a:t>
            </a:r>
            <a:r>
              <a:rPr lang="en-GB"/>
              <a:t>. Academic score (maximum 40 points): Based on grades from most recent set of 	qualifications, except for those applying with an Access to HE qualification or an 	honours degree.</a:t>
            </a:r>
          </a:p>
          <a:p>
            <a:endParaRPr lang="en-GB"/>
          </a:p>
          <a:p>
            <a:r>
              <a:rPr lang="en-GB"/>
              <a:t>	ii. UCAT score (maximum 60 points): Awarded based on UCAT performance.</a:t>
            </a:r>
          </a:p>
          <a:p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Widening Participation and PARTNERS students will be assessed separately from Core applicants in all parts of the selection process.</a:t>
            </a:r>
          </a:p>
          <a:p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For all international applicants and all A101 applicants, following the screen for achieved or predicted academic results, UCAT score will form the sole basis for ranking and selection for interview.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UCAT ANZ will be accepted for applicants applying to UK, partner consortium and Australian/New Zealand consortium universities.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r>
              <a:rPr lang="en-GB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4244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3b75cd65-bc18-4c05-a589-5158f8110f56"/>
</p:tagLst>
</file>

<file path=ppt/theme/theme1.xml><?xml version="1.0" encoding="utf-8"?>
<a:theme xmlns:a="http://schemas.openxmlformats.org/drawingml/2006/main" name="NCL Logo Theme">
  <a:themeElements>
    <a:clrScheme name="NCL Brand Refresh 2023">
      <a:dk1>
        <a:srgbClr val="051435"/>
      </a:dk1>
      <a:lt1>
        <a:sysClr val="window" lastClr="FFFFFF"/>
      </a:lt1>
      <a:dk2>
        <a:srgbClr val="003A65"/>
      </a:dk2>
      <a:lt2>
        <a:srgbClr val="8ED8F8"/>
      </a:lt2>
      <a:accent1>
        <a:srgbClr val="0073BC"/>
      </a:accent1>
      <a:accent2>
        <a:srgbClr val="29B7EA"/>
      </a:accent2>
      <a:accent3>
        <a:srgbClr val="C60C30"/>
      </a:accent3>
      <a:accent4>
        <a:srgbClr val="00A39B"/>
      </a:accent4>
      <a:accent5>
        <a:srgbClr val="5B9BD5"/>
      </a:accent5>
      <a:accent6>
        <a:srgbClr val="FDC82F"/>
      </a:accent6>
      <a:hlink>
        <a:srgbClr val="0073BC"/>
      </a:hlink>
      <a:folHlink>
        <a:srgbClr val="0073BC"/>
      </a:folHlink>
    </a:clrScheme>
    <a:fontScheme name="Derailed">
      <a:majorFont>
        <a:latin typeface="Derailed ExtraBold"/>
        <a:ea typeface=""/>
        <a:cs typeface=""/>
      </a:majorFont>
      <a:minorFont>
        <a:latin typeface="Derail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 University PowerPoint Template.pptx" id="{F207B61D-4D18-4EA6-BA82-4446A5AD724B}" vid="{F7F41F4E-37E5-49B5-A553-A0BB28431B1F}"/>
    </a:ext>
  </a:extLst>
</a:theme>
</file>

<file path=ppt/theme/theme2.xml><?xml version="1.0" encoding="utf-8"?>
<a:theme xmlns:a="http://schemas.openxmlformats.org/drawingml/2006/main" name="Global Logo Theme">
  <a:themeElements>
    <a:clrScheme name="NCL Brand Refresh 2023">
      <a:dk1>
        <a:srgbClr val="051435"/>
      </a:dk1>
      <a:lt1>
        <a:sysClr val="window" lastClr="FFFFFF"/>
      </a:lt1>
      <a:dk2>
        <a:srgbClr val="003A65"/>
      </a:dk2>
      <a:lt2>
        <a:srgbClr val="8ED8F8"/>
      </a:lt2>
      <a:accent1>
        <a:srgbClr val="0073BC"/>
      </a:accent1>
      <a:accent2>
        <a:srgbClr val="29B7EA"/>
      </a:accent2>
      <a:accent3>
        <a:srgbClr val="C60C30"/>
      </a:accent3>
      <a:accent4>
        <a:srgbClr val="00A39B"/>
      </a:accent4>
      <a:accent5>
        <a:srgbClr val="5B9BD5"/>
      </a:accent5>
      <a:accent6>
        <a:srgbClr val="FDC82F"/>
      </a:accent6>
      <a:hlink>
        <a:srgbClr val="0073BC"/>
      </a:hlink>
      <a:folHlink>
        <a:srgbClr val="0073BC"/>
      </a:folHlink>
    </a:clrScheme>
    <a:fontScheme name="Derailed">
      <a:majorFont>
        <a:latin typeface="Derailed ExtraBold"/>
        <a:ea typeface=""/>
        <a:cs typeface=""/>
      </a:majorFont>
      <a:minorFont>
        <a:latin typeface="Derail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 University PowerPoint Template.pptx" id="{F207B61D-4D18-4EA6-BA82-4446A5AD724B}" vid="{8963E40A-9B36-4FEC-BA8F-37101F7ACA5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BBA5D73-13F7-4307-AE92-2B0A026884AD}">
  <we:reference id="3e0fcce7-415c-4081-926c-b4e449c650e4" version="1.1.0.2" store="EXCatalog" storeType="EXCatalog"/>
  <we:alternateReferences>
    <we:reference id="WA200004709" version="1.1.0.2" store="en-GB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935B7DC08E534BAF7A03819EB3BC59" ma:contentTypeVersion="27" ma:contentTypeDescription="Create a new document." ma:contentTypeScope="" ma:versionID="6187f0ffdf48f77aef691b14ab082723">
  <xsd:schema xmlns:xsd="http://www.w3.org/2001/XMLSchema" xmlns:xs="http://www.w3.org/2001/XMLSchema" xmlns:p="http://schemas.microsoft.com/office/2006/metadata/properties" xmlns:ns2="c0c5a606-77a7-4f39-bfe8-3be788c3c5d1" xmlns:ns3="ba4c0e15-1e96-4934-b3b1-7beb5ee0a937" targetNamespace="http://schemas.microsoft.com/office/2006/metadata/properties" ma:root="true" ma:fieldsID="97720c5bd2c7c34e325e0eb627faf6c6" ns2:_="" ns3:_="">
    <xsd:import namespace="c0c5a606-77a7-4f39-bfe8-3be788c3c5d1"/>
    <xsd:import namespace="ba4c0e15-1e96-4934-b3b1-7beb5ee0a937"/>
    <xsd:element name="properties">
      <xsd:complexType>
        <xsd:sequence>
          <xsd:element name="documentManagement">
            <xsd:complexType>
              <xsd:all>
                <xsd:element ref="ns2:topic" minOccurs="0"/>
                <xsd:element ref="ns2:Format" minOccurs="0"/>
                <xsd:element ref="ns2:Include" minOccurs="0"/>
                <xsd:element ref="ns2:Score" minOccurs="0"/>
                <xsd:element ref="ns3:_dlc_DocIdUrl" minOccurs="0"/>
                <xsd:element ref="ns2:Faculty" minOccurs="0"/>
                <xsd:element ref="ns2:ToolkitSection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_dlc_DocId" minOccurs="0"/>
                <xsd:element ref="ns3:_dlc_DocIdPersistId" minOccurs="0"/>
                <xsd:element ref="ns2:MediaServiceSearchProperties" minOccurs="0"/>
                <xsd:element ref="ns2:MediaServiceObjectDetectorVersions" minOccurs="0"/>
                <xsd:element ref="ns2:MediaServiceMetadata" minOccurs="0"/>
                <xsd:element ref="ns2:Movedtonewstructur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c5a606-77a7-4f39-bfe8-3be788c3c5d1" elementFormDefault="qualified">
    <xsd:import namespace="http://schemas.microsoft.com/office/2006/documentManagement/types"/>
    <xsd:import namespace="http://schemas.microsoft.com/office/infopath/2007/PartnerControls"/>
    <xsd:element name="topic" ma:index="2" nillable="true" ma:displayName="Theme" ma:format="Dropdown" ma:internalName="topic" ma:readOnly="false">
      <xsd:simpleType>
        <xsd:union memberTypes="dms:Text">
          <xsd:simpleType>
            <xsd:restriction base="dms:Choice">
              <xsd:enumeration value="Changing Practice"/>
              <xsd:enumeration value="Co-creeation"/>
              <xsd:enumeration value="Decolonising"/>
              <xsd:enumeration value="Designing Inclusive"/>
              <xsd:enumeration value="Sustainable Dev"/>
              <xsd:enumeration value="Assessment"/>
              <xsd:enumeration value="Student Voice"/>
              <xsd:enumeration value="Wellbeing"/>
            </xsd:restriction>
          </xsd:simpleType>
        </xsd:union>
      </xsd:simpleType>
    </xsd:element>
    <xsd:element name="Format" ma:index="3" nillable="true" ma:displayName="Format" ma:format="Dropdown" ma:internalName="Format" ma:readOnly="false">
      <xsd:simpleType>
        <xsd:union memberTypes="dms:Text">
          <xsd:simpleType>
            <xsd:restriction base="dms:Choice">
              <xsd:enumeration value="Workshop - conference"/>
              <xsd:enumeration value="Workshop - online"/>
              <xsd:enumeration value="Presentation"/>
              <xsd:enumeration value="Lightning talk"/>
              <xsd:enumeration value="Poster"/>
              <xsd:enumeration value="Video Recording"/>
            </xsd:restriction>
          </xsd:simpleType>
        </xsd:union>
      </xsd:simpleType>
    </xsd:element>
    <xsd:element name="Include" ma:index="4" nillable="true" ma:displayName="Include" ma:format="Dropdown" ma:internalName="Include" ma:readOnly="false">
      <xsd:simpleType>
        <xsd:restriction base="dms:Choice">
          <xsd:enumeration value="Yes"/>
          <xsd:enumeration value="reserve"/>
          <xsd:enumeration value="no"/>
        </xsd:restriction>
      </xsd:simpleType>
    </xsd:element>
    <xsd:element name="Score" ma:index="5" nillable="true" ma:displayName="Score" ma:format="Dropdown" ma:internalName="Score" ma:readOnly="false" ma:percentage="FALSE">
      <xsd:simpleType>
        <xsd:restriction base="dms:Number"/>
      </xsd:simpleType>
    </xsd:element>
    <xsd:element name="Faculty" ma:index="7" nillable="true" ma:displayName="Faculty" ma:format="Dropdown" ma:internalName="Faculty" ma:readOnly="false">
      <xsd:simpleType>
        <xsd:restriction base="dms:Choice">
          <xsd:enumeration value="Uni"/>
          <xsd:enumeration value="FMS"/>
          <xsd:enumeration value="HaSS"/>
          <xsd:enumeration value="SAgE"/>
        </xsd:restriction>
      </xsd:simpleType>
    </xsd:element>
    <xsd:element name="ToolkitSection" ma:index="8" nillable="true" ma:displayName="Toolkit Section" ma:format="Dropdown" ma:internalName="ToolkitSection" ma:readOnly="false">
      <xsd:simpleType>
        <xsd:restriction base="dms:Choice">
          <xsd:enumeration value="Discovery"/>
          <xsd:enumeration value="Design"/>
          <xsd:enumeration value="Development"/>
        </xsd:restriction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hidden="true" ma:internalName="MediaServiceAutoTags" ma:readOnly="true">
      <xsd:simpleType>
        <xsd:restriction base="dms:Text"/>
      </xsd:simpleType>
    </xsd:element>
    <xsd:element name="MediaServiceOCR" ma:index="12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5" nillable="true" ma:displayName="Location" ma:hidden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hidden="true" ma:internalName="MediaServiceKeyPoints" ma:readOnly="true">
      <xsd:simpleType>
        <xsd:restriction base="dms:Note"/>
      </xsd:simpleType>
    </xsd:element>
    <xsd:element name="MediaLengthInSeconds" ma:index="21" nillable="true" ma:displayName="Length (seconds)" ma:hidden="true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8a7a97d3-a1e8-4e72-aadf-490c0711cb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Metadata" ma:index="34" nillable="true" ma:displayName="MediaServiceMetadata" ma:hidden="true" ma:internalName="MediaServiceMetadata" ma:readOnly="true">
      <xsd:simpleType>
        <xsd:restriction base="dms:Note"/>
      </xsd:simpleType>
    </xsd:element>
    <xsd:element name="Movedtonewstructure" ma:index="35" nillable="true" ma:displayName="Moved to new structure" ma:format="Dropdown" ma:internalName="Movedtonewstructur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4c0e15-1e96-4934-b3b1-7beb5ee0a937" elementFormDefault="qualified">
    <xsd:import namespace="http://schemas.microsoft.com/office/2006/documentManagement/types"/>
    <xsd:import namespace="http://schemas.microsoft.com/office/infopath/2007/PartnerControls"/>
    <xsd:element name="_dlc_DocIdUrl" ma:index="6" nillable="true" ma:displayName="Document ID" ma:description="Permanent link to this document." ma:hidden="true" ma:internalName="_dlc_DocId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SharedWithUsers" ma:index="13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7" nillable="true" ma:displayName="Taxonomy Catch All Column" ma:hidden="true" ma:list="{f80f8757-b363-46e9-8a26-802ec9eb9dbc}" ma:internalName="TaxCatchAll" ma:readOnly="false" ma:showField="CatchAllData" ma:web="ba4c0e15-1e96-4934-b3b1-7beb5ee0a9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8" nillable="true" ma:displayName="Document ID Value" ma:description="The value of the document ID assigned to this item." ma:hidden="true" ma:indexed="true" ma:internalName="_dlc_DocId" ma:readOnly="true">
      <xsd:simpleType>
        <xsd:restriction base="dms:Text"/>
      </xsd:simpleType>
    </xsd:element>
    <xsd:element name="_dlc_DocIdPersistId" ma:index="30" nillable="true" ma:displayName="Persist ID" ma:description="Keep ID on add." ma:hidden="true" ma:internalName="_dlc_DocIdPersistId" ma:readOnly="fals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0c5a606-77a7-4f39-bfe8-3be788c3c5d1">
      <Terms xmlns="http://schemas.microsoft.com/office/infopath/2007/PartnerControls"/>
    </lcf76f155ced4ddcb4097134ff3c332f>
    <TaxCatchAll xmlns="ba4c0e15-1e96-4934-b3b1-7beb5ee0a937" xsi:nil="true"/>
    <Score xmlns="c0c5a606-77a7-4f39-bfe8-3be788c3c5d1" xsi:nil="true"/>
    <Faculty xmlns="c0c5a606-77a7-4f39-bfe8-3be788c3c5d1" xsi:nil="true"/>
    <topic xmlns="c0c5a606-77a7-4f39-bfe8-3be788c3c5d1" xsi:nil="true"/>
    <Include xmlns="c0c5a606-77a7-4f39-bfe8-3be788c3c5d1" xsi:nil="true"/>
    <Format xmlns="c0c5a606-77a7-4f39-bfe8-3be788c3c5d1" xsi:nil="true"/>
    <_dlc_DocId xmlns="ba4c0e15-1e96-4934-b3b1-7beb5ee0a937">LTDS-2006591998-555409</_dlc_DocId>
    <_dlc_DocIdUrl xmlns="ba4c0e15-1e96-4934-b3b1-7beb5ee0a937">
      <Url>https://newcastle.sharepoint.com/sites/LTDS/_layouts/15/DocIdRedir.aspx?ID=LTDS-2006591998-555409</Url>
      <Description>LTDS-2006591998-555409</Description>
    </_dlc_DocIdUrl>
    <ToolkitSection xmlns="c0c5a606-77a7-4f39-bfe8-3be788c3c5d1" xsi:nil="true"/>
    <_dlc_DocIdPersistId xmlns="ba4c0e15-1e96-4934-b3b1-7beb5ee0a937" xsi:nil="true"/>
    <Movedtonewstructure xmlns="c0c5a606-77a7-4f39-bfe8-3be788c3c5d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CB4768C-8546-4350-9693-86FBB82E39BC}">
  <ds:schemaRefs>
    <ds:schemaRef ds:uri="ba4c0e15-1e96-4934-b3b1-7beb5ee0a937"/>
    <ds:schemaRef ds:uri="c0c5a606-77a7-4f39-bfe8-3be788c3c5d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2C987FA-0A0B-4190-9635-B38659B12540}">
  <ds:schemaRefs>
    <ds:schemaRef ds:uri="ba4c0e15-1e96-4934-b3b1-7beb5ee0a937"/>
    <ds:schemaRef ds:uri="c0c5a606-77a7-4f39-bfe8-3be788c3c5d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641C4F-3CBE-4AF4-BF52-EECDD85AF76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4589875-9F52-4EE3-8937-AB562E7CB0F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2024Uni</Template>
  <Application>Microsoft Office PowerPoint</Application>
  <PresentationFormat>Widescreen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NCL Logo Theme</vt:lpstr>
      <vt:lpstr>Global Logo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University  PowerPoint  Template</dc:title>
  <dc:creator>Nuala Davis</dc:creator>
  <cp:keywords>Template Version 1.6</cp:keywords>
  <cp:revision>3</cp:revision>
  <cp:lastPrinted>2024-05-17T15:09:43Z</cp:lastPrinted>
  <dcterms:created xsi:type="dcterms:W3CDTF">2024-05-14T13:56:34Z</dcterms:created>
  <dcterms:modified xsi:type="dcterms:W3CDTF">2025-10-03T14:30:31Z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0x010100D4935B7DC08E534BAF7A03819EB3BC59</vt:lpwstr>
  </property>
  <property fmtid="{D5CDD505-2E9C-101B-9397-08002B2CF9AE}" pid="3" name="MediaServiceImageTags">
    <vt:lpwstr/>
  </property>
  <property fmtid="{D5CDD505-2E9C-101B-9397-08002B2CF9AE}" pid="4" name="_dlc_DocIdItemGuid">
    <vt:lpwstr>a2c6b2f1-adf9-4f70-a05a-1bba822c384a</vt:lpwstr>
  </property>
</Properties>
</file>